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SNGctWtUY4JY/eaY7Y7sZ7Gji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24EB50-E294-4B8E-99E3-8FCD6BB5DA7F}">
  <a:tblStyle styleId="{EB24EB50-E294-4B8E-99E3-8FCD6BB5DA7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B718A291-E83E-4C7B-9769-11E1099159C3}"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1" name="Shape 11"/>
        <p:cNvGrpSpPr/>
        <p:nvPr/>
      </p:nvGrpSpPr>
      <p:grpSpPr>
        <a:xfrm>
          <a:off x="0" y="0"/>
          <a:ext cx="0" cy="0"/>
          <a:chOff x="0" y="0"/>
          <a:chExt cx="0" cy="0"/>
        </a:xfrm>
      </p:grpSpPr>
      <p:sp>
        <p:nvSpPr>
          <p:cNvPr id="12" name="Google Shape;12;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3" name="Shape 63"/>
        <p:cNvGrpSpPr/>
        <p:nvPr/>
      </p:nvGrpSpPr>
      <p:grpSpPr>
        <a:xfrm>
          <a:off x="0" y="0"/>
          <a:ext cx="0" cy="0"/>
          <a:chOff x="0" y="0"/>
          <a:chExt cx="0" cy="0"/>
        </a:xfrm>
      </p:grpSpPr>
      <p:sp>
        <p:nvSpPr>
          <p:cNvPr id="64" name="Google Shape;64;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4"/>
          <p:cNvSpPr/>
          <p:nvPr>
            <p:ph idx="2" type="pic"/>
          </p:nvPr>
        </p:nvSpPr>
        <p:spPr>
          <a:xfrm>
            <a:off x="5183188" y="987425"/>
            <a:ext cx="6172200" cy="4873625"/>
          </a:xfrm>
          <a:prstGeom prst="rect">
            <a:avLst/>
          </a:prstGeom>
          <a:noFill/>
          <a:ln>
            <a:noFill/>
          </a:ln>
        </p:spPr>
      </p:sp>
      <p:sp>
        <p:nvSpPr>
          <p:cNvPr id="66" name="Google Shape;66;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0" name="Shape 70"/>
        <p:cNvGrpSpPr/>
        <p:nvPr/>
      </p:nvGrpSpPr>
      <p:grpSpPr>
        <a:xfrm>
          <a:off x="0" y="0"/>
          <a:ext cx="0" cy="0"/>
          <a:chOff x="0" y="0"/>
          <a:chExt cx="0" cy="0"/>
        </a:xfrm>
      </p:grpSpPr>
      <p:sp>
        <p:nvSpPr>
          <p:cNvPr id="71" name="Google Shape;7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6" name="Shape 76"/>
        <p:cNvGrpSpPr/>
        <p:nvPr/>
      </p:nvGrpSpPr>
      <p:grpSpPr>
        <a:xfrm>
          <a:off x="0" y="0"/>
          <a:ext cx="0" cy="0"/>
          <a:chOff x="0" y="0"/>
          <a:chExt cx="0" cy="0"/>
        </a:xfrm>
      </p:grpSpPr>
      <p:sp>
        <p:nvSpPr>
          <p:cNvPr id="77" name="Google Shape;77;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17" name="Shape 17"/>
        <p:cNvGrpSpPr/>
        <p:nvPr/>
      </p:nvGrpSpPr>
      <p:grpSpPr>
        <a:xfrm>
          <a:off x="0" y="0"/>
          <a:ext cx="0" cy="0"/>
          <a:chOff x="0" y="0"/>
          <a:chExt cx="0" cy="0"/>
        </a:xfrm>
      </p:grpSpPr>
      <p:sp>
        <p:nvSpPr>
          <p:cNvPr id="18" name="Google Shape;1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1" name="Shape 21"/>
        <p:cNvGrpSpPr/>
        <p:nvPr/>
      </p:nvGrpSpPr>
      <p:grpSpPr>
        <a:xfrm>
          <a:off x="0" y="0"/>
          <a:ext cx="0" cy="0"/>
          <a:chOff x="0" y="0"/>
          <a:chExt cx="0" cy="0"/>
        </a:xfrm>
      </p:grpSpPr>
      <p:sp>
        <p:nvSpPr>
          <p:cNvPr id="22" name="Google Shape;2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1">
  <p:cSld name="Cover Slide 1">
    <p:spTree>
      <p:nvGrpSpPr>
        <p:cNvPr id="27" name="Shape 27"/>
        <p:cNvGrpSpPr/>
        <p:nvPr/>
      </p:nvGrpSpPr>
      <p:grpSpPr>
        <a:xfrm>
          <a:off x="0" y="0"/>
          <a:ext cx="0" cy="0"/>
          <a:chOff x="0" y="0"/>
          <a:chExt cx="0" cy="0"/>
        </a:xfrm>
      </p:grpSpPr>
      <p:sp>
        <p:nvSpPr>
          <p:cNvPr id="28" name="Google Shape;28;p28"/>
          <p:cNvSpPr txBox="1"/>
          <p:nvPr>
            <p:ph idx="1" type="body"/>
          </p:nvPr>
        </p:nvSpPr>
        <p:spPr>
          <a:xfrm>
            <a:off x="0" y="0"/>
            <a:ext cx="12192000" cy="6858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9" name="Shape 29"/>
        <p:cNvGrpSpPr/>
        <p:nvPr/>
      </p:nvGrpSpPr>
      <p:grpSpPr>
        <a:xfrm>
          <a:off x="0" y="0"/>
          <a:ext cx="0" cy="0"/>
          <a:chOff x="0" y="0"/>
          <a:chExt cx="0" cy="0"/>
        </a:xfrm>
      </p:grpSpPr>
      <p:sp>
        <p:nvSpPr>
          <p:cNvPr id="30" name="Google Shape;30;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5" name="Shape 35"/>
        <p:cNvGrpSpPr/>
        <p:nvPr/>
      </p:nvGrpSpPr>
      <p:grpSpPr>
        <a:xfrm>
          <a:off x="0" y="0"/>
          <a:ext cx="0" cy="0"/>
          <a:chOff x="0" y="0"/>
          <a:chExt cx="0" cy="0"/>
        </a:xfrm>
      </p:grpSpPr>
      <p:sp>
        <p:nvSpPr>
          <p:cNvPr id="36" name="Google Shape;3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2" name="Shape 42"/>
        <p:cNvGrpSpPr/>
        <p:nvPr/>
      </p:nvGrpSpPr>
      <p:grpSpPr>
        <a:xfrm>
          <a:off x="0" y="0"/>
          <a:ext cx="0" cy="0"/>
          <a:chOff x="0" y="0"/>
          <a:chExt cx="0" cy="0"/>
        </a:xfrm>
      </p:grpSpPr>
      <p:sp>
        <p:nvSpPr>
          <p:cNvPr id="43" name="Google Shape;43;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51" name="Shape 51"/>
        <p:cNvGrpSpPr/>
        <p:nvPr/>
      </p:nvGrpSpPr>
      <p:grpSpPr>
        <a:xfrm>
          <a:off x="0" y="0"/>
          <a:ext cx="0" cy="0"/>
          <a:chOff x="0" y="0"/>
          <a:chExt cx="0" cy="0"/>
        </a:xfrm>
      </p:grpSpPr>
      <p:sp>
        <p:nvSpPr>
          <p:cNvPr id="52" name="Google Shape;52;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6" name="Shape 56"/>
        <p:cNvGrpSpPr/>
        <p:nvPr/>
      </p:nvGrpSpPr>
      <p:grpSpPr>
        <a:xfrm>
          <a:off x="0" y="0"/>
          <a:ext cx="0" cy="0"/>
          <a:chOff x="0" y="0"/>
          <a:chExt cx="0" cy="0"/>
        </a:xfrm>
      </p:grpSpPr>
      <p:sp>
        <p:nvSpPr>
          <p:cNvPr id="57" name="Google Shape;57;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1524000" y="2858764"/>
            <a:ext cx="9144000" cy="2387700"/>
          </a:xfrm>
          <a:prstGeom prst="rect">
            <a:avLst/>
          </a:prstGeom>
          <a:noFill/>
          <a:ln>
            <a:noFill/>
          </a:ln>
        </p:spPr>
        <p:txBody>
          <a:bodyPr anchorCtr="0" anchor="b" bIns="45700" lIns="91425" spcFirstLastPara="1" rIns="91425" wrap="square" tIns="45700">
            <a:noAutofit/>
          </a:bodyPr>
          <a:lstStyle/>
          <a:p>
            <a:pPr indent="-342900" lvl="0" marL="342900" rtl="0" algn="ctr">
              <a:lnSpc>
                <a:spcPct val="107000"/>
              </a:lnSpc>
              <a:spcBef>
                <a:spcPts val="0"/>
              </a:spcBef>
              <a:spcAft>
                <a:spcPts val="0"/>
              </a:spcAft>
              <a:buClr>
                <a:srgbClr val="1F3864"/>
              </a:buClr>
              <a:buSzPts val="3600"/>
              <a:buFont typeface="Times New Roman"/>
              <a:buNone/>
            </a:pPr>
            <a:r>
              <a:t/>
            </a:r>
            <a:endParaRPr b="1" sz="3600">
              <a:solidFill>
                <a:srgbClr val="1F3864"/>
              </a:solidFill>
              <a:latin typeface="Times New Roman"/>
              <a:ea typeface="Times New Roman"/>
              <a:cs typeface="Times New Roman"/>
              <a:sym typeface="Times New Roman"/>
            </a:endParaRPr>
          </a:p>
          <a:p>
            <a:pPr indent="-342900" lvl="0" marL="342900" rtl="0" algn="ctr">
              <a:lnSpc>
                <a:spcPct val="107000"/>
              </a:lnSpc>
              <a:spcBef>
                <a:spcPts val="0"/>
              </a:spcBef>
              <a:spcAft>
                <a:spcPts val="0"/>
              </a:spcAft>
              <a:buClr>
                <a:srgbClr val="1F3864"/>
              </a:buClr>
              <a:buSzPts val="3600"/>
              <a:buFont typeface="Times New Roman"/>
              <a:buNone/>
            </a:pPr>
            <a:r>
              <a:rPr b="1" lang="ru-RU" sz="3600">
                <a:solidFill>
                  <a:srgbClr val="1F3864"/>
                </a:solidFill>
                <a:latin typeface="Times New Roman"/>
                <a:ea typeface="Times New Roman"/>
                <a:cs typeface="Times New Roman"/>
                <a:sym typeface="Times New Roman"/>
              </a:rPr>
              <a:t>Мәзір құрастыру, өнімдер мен тағамдарды алмастыру, тағамдық және энергия құндылығын есептеу </a:t>
            </a:r>
            <a:endParaRPr b="1" sz="3600">
              <a:solidFill>
                <a:srgbClr val="1F3864"/>
              </a:solidFill>
              <a:latin typeface="Times New Roman"/>
              <a:ea typeface="Times New Roman"/>
              <a:cs typeface="Times New Roman"/>
              <a:sym typeface="Times New Roman"/>
            </a:endParaRPr>
          </a:p>
          <a:p>
            <a:pPr indent="-342900" lvl="0" marL="342900" rtl="0" algn="ctr">
              <a:lnSpc>
                <a:spcPct val="107000"/>
              </a:lnSpc>
              <a:spcBef>
                <a:spcPts val="0"/>
              </a:spcBef>
              <a:spcAft>
                <a:spcPts val="0"/>
              </a:spcAft>
              <a:buClr>
                <a:srgbClr val="1F3864"/>
              </a:buClr>
              <a:buSzPts val="3600"/>
              <a:buFont typeface="Times New Roman"/>
              <a:buNone/>
            </a:pPr>
            <a:r>
              <a:rPr b="1" lang="ru-RU" sz="3600">
                <a:solidFill>
                  <a:srgbClr val="1F3864"/>
                </a:solidFill>
                <a:latin typeface="Times New Roman"/>
                <a:ea typeface="Times New Roman"/>
                <a:cs typeface="Times New Roman"/>
                <a:sym typeface="Times New Roman"/>
              </a:rPr>
              <a:t>Мектеп мәзіріндегі энергия мен тағамдық заттар құрамын есептейтін калькулятор</a:t>
            </a:r>
            <a:endParaRPr b="1" sz="3600">
              <a:solidFill>
                <a:srgbClr val="1F3864"/>
              </a:solidFill>
              <a:latin typeface="Times New Roman"/>
              <a:ea typeface="Times New Roman"/>
              <a:cs typeface="Times New Roman"/>
              <a:sym typeface="Times New Roman"/>
            </a:endParaRPr>
          </a:p>
          <a:p>
            <a:pPr indent="-342900" lvl="0" marL="342900" rtl="0" algn="ctr">
              <a:lnSpc>
                <a:spcPct val="107000"/>
              </a:lnSpc>
              <a:spcBef>
                <a:spcPts val="0"/>
              </a:spcBef>
              <a:spcAft>
                <a:spcPts val="0"/>
              </a:spcAft>
              <a:buClr>
                <a:srgbClr val="1F3864"/>
              </a:buClr>
              <a:buSzPts val="3600"/>
              <a:buFont typeface="Times New Roman"/>
              <a:buNone/>
            </a:pPr>
            <a:r>
              <a:rPr b="1" lang="ru-RU" sz="3600">
                <a:solidFill>
                  <a:srgbClr val="1F3864"/>
                </a:solidFill>
                <a:latin typeface="Times New Roman"/>
                <a:ea typeface="Times New Roman"/>
                <a:cs typeface="Times New Roman"/>
                <a:sym typeface="Times New Roman"/>
              </a:rPr>
              <a:t>Практикалық сессия</a:t>
            </a:r>
            <a:r>
              <a:rPr b="1" lang="ru-RU" sz="3600">
                <a:solidFill>
                  <a:srgbClr val="1F3864"/>
                </a:solidFill>
                <a:latin typeface="Times New Roman"/>
                <a:ea typeface="Times New Roman"/>
                <a:cs typeface="Times New Roman"/>
                <a:sym typeface="Times New Roman"/>
              </a:rPr>
              <a:t> </a:t>
            </a:r>
            <a:endParaRPr b="1" sz="3600">
              <a:solidFill>
                <a:srgbClr val="1F3864"/>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graphicFrame>
        <p:nvGraphicFramePr>
          <p:cNvPr id="150" name="Google Shape;150;p10"/>
          <p:cNvGraphicFramePr/>
          <p:nvPr/>
        </p:nvGraphicFramePr>
        <p:xfrm>
          <a:off x="2564809" y="847695"/>
          <a:ext cx="3000000" cy="3000000"/>
        </p:xfrm>
        <a:graphic>
          <a:graphicData uri="http://schemas.openxmlformats.org/drawingml/2006/table">
            <a:tbl>
              <a:tblPr>
                <a:noFill/>
                <a:tableStyleId>{B718A291-E83E-4C7B-9769-11E1099159C3}</a:tableStyleId>
              </a:tblPr>
              <a:tblGrid>
                <a:gridCol w="1530400"/>
                <a:gridCol w="369825"/>
                <a:gridCol w="357875"/>
                <a:gridCol w="393650"/>
                <a:gridCol w="453325"/>
                <a:gridCol w="417525"/>
                <a:gridCol w="453325"/>
                <a:gridCol w="357875"/>
                <a:gridCol w="473175"/>
                <a:gridCol w="318125"/>
                <a:gridCol w="349925"/>
                <a:gridCol w="334025"/>
                <a:gridCol w="334025"/>
                <a:gridCol w="393650"/>
                <a:gridCol w="357875"/>
                <a:gridCol w="477175"/>
                <a:gridCol w="365825"/>
                <a:gridCol w="429450"/>
                <a:gridCol w="349925"/>
                <a:gridCol w="365825"/>
                <a:gridCol w="338250"/>
                <a:gridCol w="305900"/>
              </a:tblGrid>
              <a:tr h="462350">
                <a:tc>
                  <a:txBody>
                    <a:bodyPr/>
                    <a:lstStyle/>
                    <a:p>
                      <a:pPr indent="0" lvl="0" marL="0" marR="0" rtl="0" algn="l">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шығымы</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Ет</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макар</a:t>
                      </a:r>
                      <a:endParaRPr b="0" i="0" sz="1050" u="none" strike="noStrike">
                        <a:solidFill>
                          <a:srgbClr val="1F3864"/>
                        </a:solidFill>
                        <a:latin typeface="Times New Roman"/>
                        <a:ea typeface="Times New Roman"/>
                        <a:cs typeface="Times New Roman"/>
                        <a:sym typeface="Times New Roman"/>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қант</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сүт</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қаймақ</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Font typeface="Arial"/>
                        <a:buNone/>
                      </a:pPr>
                      <a:r>
                        <a:rPr lang="ru-RU" sz="1050">
                          <a:solidFill>
                            <a:srgbClr val="1F3864"/>
                          </a:solidFill>
                          <a:latin typeface="Times New Roman"/>
                          <a:ea typeface="Times New Roman"/>
                          <a:cs typeface="Times New Roman"/>
                          <a:sym typeface="Times New Roman"/>
                        </a:rPr>
                        <a:t> ірімшік</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жұмыртқа</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Font typeface="Arial"/>
                        <a:buNone/>
                      </a:pPr>
                      <a:r>
                        <a:rPr lang="ru-RU" sz="1050">
                          <a:solidFill>
                            <a:srgbClr val="1F3864"/>
                          </a:solidFill>
                          <a:latin typeface="Times New Roman"/>
                          <a:ea typeface="Times New Roman"/>
                          <a:cs typeface="Times New Roman"/>
                          <a:sym typeface="Times New Roman"/>
                        </a:rPr>
                        <a:t>бидай наны</a:t>
                      </a:r>
                      <a:endParaRPr b="0" i="0" sz="1050" u="none" strike="noStrike">
                        <a:solidFill>
                          <a:srgbClr val="1F3864"/>
                        </a:solidFill>
                        <a:latin typeface="Times New Roman"/>
                        <a:ea typeface="Times New Roman"/>
                        <a:cs typeface="Times New Roman"/>
                        <a:sym typeface="Times New Roman"/>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Қара бидай</a:t>
                      </a:r>
                      <a:endParaRPr b="0" i="0" sz="1050" u="none" strike="noStrike">
                        <a:solidFill>
                          <a:srgbClr val="1F3864"/>
                        </a:solidFill>
                        <a:latin typeface="Times New Roman"/>
                        <a:ea typeface="Times New Roman"/>
                        <a:cs typeface="Times New Roman"/>
                        <a:sym typeface="Times New Roman"/>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ұн</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SzPts val="1100"/>
                        <a:buNone/>
                      </a:pPr>
                      <a:r>
                        <a:rPr lang="ru-RU" sz="1050">
                          <a:solidFill>
                            <a:srgbClr val="1F3864"/>
                          </a:solidFill>
                          <a:latin typeface="Times New Roman"/>
                          <a:ea typeface="Times New Roman"/>
                          <a:cs typeface="Times New Roman"/>
                          <a:sym typeface="Times New Roman"/>
                        </a:rPr>
                        <a:t>сары май</a:t>
                      </a:r>
                      <a:endParaRPr sz="105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050">
                        <a:solidFill>
                          <a:srgbClr val="1F3864"/>
                        </a:solidFill>
                        <a:latin typeface="Times New Roman"/>
                        <a:ea typeface="Times New Roman"/>
                        <a:cs typeface="Times New Roman"/>
                        <a:sym typeface="Times New Roman"/>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ru-RU" sz="1050">
                          <a:solidFill>
                            <a:srgbClr val="1F3864"/>
                          </a:solidFill>
                          <a:latin typeface="Times New Roman"/>
                          <a:ea typeface="Times New Roman"/>
                          <a:cs typeface="Times New Roman"/>
                          <a:sym typeface="Times New Roman"/>
                        </a:rPr>
                        <a:t>өсімдік майы</a:t>
                      </a:r>
                      <a:endParaRPr b="0" i="0" sz="1050" u="none" strike="noStrike">
                        <a:solidFill>
                          <a:srgbClr val="1F3864"/>
                        </a:solidFill>
                        <a:latin typeface="Times New Roman"/>
                        <a:ea typeface="Times New Roman"/>
                        <a:cs typeface="Times New Roman"/>
                        <a:sym typeface="Times New Roman"/>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ru-RU" sz="1050">
                          <a:solidFill>
                            <a:srgbClr val="1F3864"/>
                          </a:solidFill>
                          <a:latin typeface="Times New Roman"/>
                          <a:ea typeface="Times New Roman"/>
                          <a:cs typeface="Times New Roman"/>
                          <a:sym typeface="Times New Roman"/>
                        </a:rPr>
                        <a:t>Қызылша</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қияр</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сиыр еті</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сәбіз</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пияз</a:t>
                      </a:r>
                      <a:endParaRPr b="0" i="0" sz="1050" u="none" strike="noStrike">
                        <a:solidFill>
                          <a:srgbClr val="1F3864"/>
                        </a:solidFill>
                        <a:latin typeface="Times New Roman"/>
                        <a:ea typeface="Times New Roman"/>
                        <a:cs typeface="Times New Roman"/>
                        <a:sym typeface="Times New Roman"/>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қызанақ</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Font typeface="Arial"/>
                        <a:buNone/>
                      </a:pPr>
                      <a:r>
                        <a:rPr lang="ru-RU" sz="1050">
                          <a:solidFill>
                            <a:srgbClr val="1F3864"/>
                          </a:solidFill>
                          <a:latin typeface="Times New Roman"/>
                          <a:ea typeface="Times New Roman"/>
                          <a:cs typeface="Times New Roman"/>
                          <a:sym typeface="Times New Roman"/>
                        </a:rPr>
                        <a:t>Кептірілген жемістер</a:t>
                      </a:r>
                      <a:endParaRPr b="0" i="0" sz="1050" u="none" strike="noStrike">
                        <a:solidFill>
                          <a:srgbClr val="1F3864"/>
                        </a:solidFill>
                        <a:latin typeface="Times New Roman"/>
                        <a:ea typeface="Times New Roman"/>
                        <a:cs typeface="Times New Roman"/>
                        <a:sym typeface="Times New Roman"/>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4000">
                <a:tc rowSpan="3">
                  <a:txBody>
                    <a:bodyPr/>
                    <a:lstStyle/>
                    <a:p>
                      <a:pPr indent="0" lvl="0" marL="0" marR="0" rtl="0" algn="l">
                        <a:spcBef>
                          <a:spcPts val="0"/>
                        </a:spcBef>
                        <a:spcAft>
                          <a:spcPts val="0"/>
                        </a:spcAft>
                        <a:buClr>
                          <a:srgbClr val="000000"/>
                        </a:buClr>
                        <a:buFont typeface="Arial"/>
                        <a:buNone/>
                      </a:pPr>
                      <a:r>
                        <a:rPr lang="ru-RU" sz="1050">
                          <a:solidFill>
                            <a:srgbClr val="1F3864"/>
                          </a:solidFill>
                          <a:latin typeface="Times New Roman"/>
                          <a:ea typeface="Times New Roman"/>
                          <a:cs typeface="Times New Roman"/>
                          <a:sym typeface="Times New Roman"/>
                        </a:rPr>
                        <a:t>Қызылша мен ірімшік қосылған салат</a:t>
                      </a:r>
                      <a:endParaRPr/>
                    </a:p>
                    <a:p>
                      <a:pPr indent="0" lvl="0" marL="0" marR="0" rtl="0" algn="l">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60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10/2,8</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4000">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13/1,0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11/</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74/</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4000">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17/1,7</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91/</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7400">
                <a:tc rowSpan="3">
                  <a:txBody>
                    <a:bodyPr/>
                    <a:lstStyle/>
                    <a:p>
                      <a:pPr indent="0" lvl="0" marL="0" rtl="0" algn="l">
                        <a:spcBef>
                          <a:spcPts val="0"/>
                        </a:spcBef>
                        <a:spcAft>
                          <a:spcPts val="0"/>
                        </a:spcAft>
                        <a:buClr>
                          <a:schemeClr val="dk1"/>
                        </a:buClr>
                        <a:buFont typeface="Arial"/>
                        <a:buNone/>
                      </a:pPr>
                      <a:r>
                        <a:rPr lang="ru-RU" sz="1050">
                          <a:solidFill>
                            <a:srgbClr val="1F3864"/>
                          </a:solidFill>
                          <a:latin typeface="Times New Roman"/>
                          <a:ea typeface="Times New Roman"/>
                          <a:cs typeface="Times New Roman"/>
                          <a:sym typeface="Times New Roman"/>
                        </a:rPr>
                        <a:t>Ет котлеттері</a:t>
                      </a:r>
                      <a:endParaRPr/>
                    </a:p>
                    <a:p>
                      <a:pPr indent="0" lvl="0" marL="0" marR="0" rtl="0" algn="l">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p>
                      <a:pPr indent="0" lvl="0" marL="0" marR="0" rtl="0" algn="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70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10/2,8</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13/</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70/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13/0,3</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6/</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90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17/0,2</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17/</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7/</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90/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Тұздық</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12/</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rowSpan="3">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Қайнатылған макарон</a:t>
                      </a:r>
                      <a:r>
                        <a:rPr b="0" i="0" lang="ru-RU" sz="1050" u="none" strike="noStrike">
                          <a:solidFill>
                            <a:srgbClr val="1F3864"/>
                          </a:solidFill>
                          <a:latin typeface="Times New Roman"/>
                          <a:ea typeface="Times New Roman"/>
                          <a:cs typeface="Times New Roman"/>
                          <a:sym typeface="Times New Roman"/>
                        </a:rPr>
                        <a:t>.</a:t>
                      </a:r>
                      <a:endParaRPr/>
                    </a:p>
                    <a:p>
                      <a:pPr indent="0" lvl="0" marL="0" marR="0" rtl="0" algn="l">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p>
                      <a:pPr indent="0" lvl="0" marL="0" marR="0" rtl="0" algn="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36/10,1</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12/</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130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47/0,94</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16/</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150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54/0,54</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18/</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000">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Кептірілген жемістерден жасалған нәрсу</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rowSpan="2">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Қара бидай-бидай наны</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35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35/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a:txBody>
                    <a:bodyPr/>
                    <a:lstStyle/>
                    <a:p>
                      <a:pPr indent="0" lvl="0" marL="0" marR="0" rtl="0" algn="l">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40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40/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a:txBody>
                    <a:bodyPr/>
                    <a:lstStyle/>
                    <a:p>
                      <a:pPr indent="0" lvl="0" marL="0" marR="0" rtl="0" algn="l">
                        <a:spcBef>
                          <a:spcPts val="0"/>
                        </a:spcBef>
                        <a:spcAft>
                          <a:spcPts val="0"/>
                        </a:spcAft>
                        <a:buNone/>
                      </a:pPr>
                      <a:r>
                        <a:rPr b="1" lang="ru-RU" sz="1050">
                          <a:solidFill>
                            <a:srgbClr val="1F3864"/>
                          </a:solidFill>
                          <a:latin typeface="Times New Roman"/>
                          <a:ea typeface="Times New Roman"/>
                          <a:cs typeface="Times New Roman"/>
                          <a:sym typeface="Times New Roman"/>
                        </a:rPr>
                        <a:t>Сағат 11.00-ге дейін </a:t>
                      </a:r>
                      <a:r>
                        <a:rPr b="1" lang="ru-RU" sz="1050">
                          <a:solidFill>
                            <a:srgbClr val="1F3864"/>
                          </a:solidFill>
                          <a:latin typeface="Times New Roman"/>
                          <a:ea typeface="Times New Roman"/>
                          <a:cs typeface="Times New Roman"/>
                          <a:sym typeface="Times New Roman"/>
                        </a:rPr>
                        <a:t>БАРЛЫҒЫ</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r>
                        <a:rPr b="1" i="0" lang="ru-RU" sz="1050" u="none" strike="noStrike">
                          <a:solidFill>
                            <a:srgbClr val="1F3864"/>
                          </a:solidFill>
                          <a:latin typeface="Times New Roman"/>
                          <a:ea typeface="Times New Roman"/>
                          <a:cs typeface="Times New Roman"/>
                          <a:sym typeface="Times New Roman"/>
                        </a:rPr>
                        <a:t>11,58</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050" u="none" strike="noStrike">
                          <a:solidFill>
                            <a:srgbClr val="1F3864"/>
                          </a:solidFill>
                          <a:latin typeface="Times New Roman"/>
                          <a:ea typeface="Times New Roman"/>
                          <a:cs typeface="Times New Roman"/>
                          <a:sym typeface="Times New Roman"/>
                        </a:rPr>
                        <a:t>3,23</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7150">
                <a:tc rowSpan="3">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Қызылша мен ірімшік қосылған салат</a:t>
                      </a:r>
                      <a:endParaRPr/>
                    </a:p>
                    <a:p>
                      <a:pPr indent="0" lvl="0" marL="0" marR="0" rtl="0" algn="l">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60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13/</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11/</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74/</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7/</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91/</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rowSpan="3">
                  <a:txBody>
                    <a:bodyPr/>
                    <a:lstStyle/>
                    <a:p>
                      <a:pPr indent="0" lvl="0" marL="0" rtl="0" algn="l">
                        <a:spcBef>
                          <a:spcPts val="0"/>
                        </a:spcBef>
                        <a:spcAft>
                          <a:spcPts val="0"/>
                        </a:spcAft>
                        <a:buNone/>
                      </a:pPr>
                      <a:r>
                        <a:rPr lang="ru-RU" sz="1050">
                          <a:solidFill>
                            <a:srgbClr val="1F3864"/>
                          </a:solidFill>
                          <a:latin typeface="Times New Roman"/>
                          <a:ea typeface="Times New Roman"/>
                          <a:cs typeface="Times New Roman"/>
                          <a:sym typeface="Times New Roman"/>
                        </a:rPr>
                        <a:t>Ет котлеттері</a:t>
                      </a:r>
                      <a:r>
                        <a:rPr b="0" i="0" lang="ru-RU" sz="1050" u="none" strike="noStrike">
                          <a:solidFill>
                            <a:srgbClr val="1F3864"/>
                          </a:solidFill>
                          <a:latin typeface="Times New Roman"/>
                          <a:ea typeface="Times New Roman"/>
                          <a:cs typeface="Times New Roman"/>
                          <a:sym typeface="Times New Roman"/>
                        </a:rPr>
                        <a:t> </a:t>
                      </a:r>
                      <a:endParaRPr/>
                    </a:p>
                    <a:p>
                      <a:pPr indent="0" lvl="0" marL="0" marR="0" rtl="0" algn="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70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17/</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13/</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70/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6/</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90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23/</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17/</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7/</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90/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a:txBody>
                    <a:bodyPr/>
                    <a:lstStyle/>
                    <a:p>
                      <a:pPr indent="0" lvl="0" marL="0" rtl="0" algn="l">
                        <a:spcBef>
                          <a:spcPts val="0"/>
                        </a:spcBef>
                        <a:spcAft>
                          <a:spcPts val="0"/>
                        </a:spcAft>
                        <a:buClr>
                          <a:schemeClr val="dk1"/>
                        </a:buClr>
                        <a:buFont typeface="Arial"/>
                        <a:buNone/>
                      </a:pPr>
                      <a:r>
                        <a:rPr lang="ru-RU" sz="1050">
                          <a:solidFill>
                            <a:srgbClr val="1F3864"/>
                          </a:solidFill>
                          <a:latin typeface="Times New Roman"/>
                          <a:ea typeface="Times New Roman"/>
                          <a:cs typeface="Times New Roman"/>
                          <a:sym typeface="Times New Roman"/>
                        </a:rPr>
                        <a:t>Тұздық</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12/</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rowSpan="3">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Қайнатылған макарон.</a:t>
                      </a:r>
                      <a:endParaRPr/>
                    </a:p>
                    <a:p>
                      <a:pPr indent="0" lvl="0" marL="0" marR="0" rtl="0" algn="l">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p>
                      <a:pPr indent="0" lvl="0" marL="0" marR="0" rtl="0" algn="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36/</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12/</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130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47/</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16/</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150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54/</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18/</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Кептірілген жемістерден жасалған нәрсу</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rowSpan="3">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Қара бидай-бидай </a:t>
                      </a:r>
                      <a:r>
                        <a:rPr lang="ru-RU" sz="1050">
                          <a:solidFill>
                            <a:srgbClr val="1F3864"/>
                          </a:solidFill>
                          <a:latin typeface="Times New Roman"/>
                          <a:ea typeface="Times New Roman"/>
                          <a:cs typeface="Times New Roman"/>
                          <a:sym typeface="Times New Roman"/>
                        </a:rPr>
                        <a:t> наны</a:t>
                      </a:r>
                      <a:endParaRPr/>
                    </a:p>
                    <a:p>
                      <a:pPr indent="0" lvl="0" marL="0" marR="0" rtl="0" algn="l">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35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35/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40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40/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a:txBody>
                    <a:bodyPr/>
                    <a:lstStyle/>
                    <a:p>
                      <a:pPr indent="0" lvl="0" marL="0" marR="0" rtl="0" algn="l">
                        <a:spcBef>
                          <a:spcPts val="0"/>
                        </a:spcBef>
                        <a:spcAft>
                          <a:spcPts val="0"/>
                        </a:spcAft>
                        <a:buNone/>
                      </a:pPr>
                      <a:r>
                        <a:rPr b="1" lang="ru-RU" sz="1050">
                          <a:solidFill>
                            <a:srgbClr val="1F3864"/>
                          </a:solidFill>
                          <a:latin typeface="Times New Roman"/>
                          <a:ea typeface="Times New Roman"/>
                          <a:cs typeface="Times New Roman"/>
                          <a:sym typeface="Times New Roman"/>
                        </a:rPr>
                        <a:t>Сағат 11.00-ден кейін БАРЛЫҒЫ</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a:txBody>
                    <a:bodyPr/>
                    <a:lstStyle/>
                    <a:p>
                      <a:pPr indent="0" lvl="0" marL="0" marR="0" rtl="0" algn="l">
                        <a:spcBef>
                          <a:spcPts val="0"/>
                        </a:spcBef>
                        <a:spcAft>
                          <a:spcPts val="0"/>
                        </a:spcAft>
                        <a:buNone/>
                      </a:pPr>
                      <a:r>
                        <a:rPr b="1" lang="ru-RU" sz="1050">
                          <a:solidFill>
                            <a:srgbClr val="1F3864"/>
                          </a:solidFill>
                          <a:latin typeface="Times New Roman"/>
                          <a:ea typeface="Times New Roman"/>
                          <a:cs typeface="Times New Roman"/>
                          <a:sym typeface="Times New Roman"/>
                        </a:rPr>
                        <a:t>Күн бойынша барлығы</a:t>
                      </a:r>
                      <a:endParaRPr b="1" sz="1050">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51" name="Google Shape;151;p10"/>
          <p:cNvSpPr txBox="1"/>
          <p:nvPr/>
        </p:nvSpPr>
        <p:spPr>
          <a:xfrm>
            <a:off x="3821804" y="-45224"/>
            <a:ext cx="45720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2800">
                <a:solidFill>
                  <a:srgbClr val="1F3864"/>
                </a:solidFill>
                <a:latin typeface="Times New Roman"/>
                <a:ea typeface="Times New Roman"/>
                <a:cs typeface="Times New Roman"/>
                <a:sym typeface="Times New Roman"/>
              </a:rPr>
              <a:t>Ас мәзірі</a:t>
            </a:r>
            <a:endParaRPr sz="2800">
              <a:solidFill>
                <a:srgbClr val="1F3864"/>
              </a:solidFill>
              <a:latin typeface="Calibri"/>
              <a:ea typeface="Calibri"/>
              <a:cs typeface="Calibri"/>
              <a:sym typeface="Calibri"/>
            </a:endParaRPr>
          </a:p>
        </p:txBody>
      </p:sp>
      <p:sp>
        <p:nvSpPr>
          <p:cNvPr id="152" name="Google Shape;152;p10"/>
          <p:cNvSpPr txBox="1"/>
          <p:nvPr/>
        </p:nvSpPr>
        <p:spPr>
          <a:xfrm>
            <a:off x="3458004" y="503505"/>
            <a:ext cx="424847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100">
                <a:solidFill>
                  <a:srgbClr val="1F3864"/>
                </a:solidFill>
                <a:latin typeface="Times New Roman"/>
                <a:ea typeface="Times New Roman"/>
                <a:cs typeface="Times New Roman"/>
                <a:sym typeface="Times New Roman"/>
              </a:rPr>
              <a:t>Ас мәзірі</a:t>
            </a:r>
            <a:r>
              <a:rPr b="1" lang="ru-RU" sz="1100">
                <a:solidFill>
                  <a:srgbClr val="1F3864"/>
                </a:solidFill>
                <a:latin typeface="Times New Roman"/>
                <a:ea typeface="Times New Roman"/>
                <a:cs typeface="Times New Roman"/>
                <a:sym typeface="Times New Roman"/>
              </a:rPr>
              <a:t>_____________2025 г</a:t>
            </a:r>
            <a:endParaRPr sz="1100">
              <a:solidFill>
                <a:schemeClr val="dk1"/>
              </a:solidFill>
              <a:latin typeface="Calibri"/>
              <a:ea typeface="Calibri"/>
              <a:cs typeface="Calibri"/>
              <a:sym typeface="Calibri"/>
            </a:endParaRPr>
          </a:p>
        </p:txBody>
      </p:sp>
      <p:pic>
        <p:nvPicPr>
          <p:cNvPr descr="Question free icon" id="153" name="Google Shape;153;p10"/>
          <p:cNvPicPr preferRelativeResize="0"/>
          <p:nvPr/>
        </p:nvPicPr>
        <p:blipFill rotWithShape="1">
          <a:blip r:embed="rId3">
            <a:alphaModFix/>
          </a:blip>
          <a:srcRect b="0" l="0" r="0" t="0"/>
          <a:stretch/>
        </p:blipFill>
        <p:spPr>
          <a:xfrm>
            <a:off x="181211" y="-11124"/>
            <a:ext cx="1774445" cy="1774445"/>
          </a:xfrm>
          <a:prstGeom prst="rect">
            <a:avLst/>
          </a:prstGeom>
          <a:noFill/>
          <a:ln>
            <a:noFill/>
          </a:ln>
        </p:spPr>
      </p:pic>
      <p:pic>
        <p:nvPicPr>
          <p:cNvPr descr="Raised hand outline" id="154" name="Google Shape;154;p10"/>
          <p:cNvPicPr preferRelativeResize="0"/>
          <p:nvPr/>
        </p:nvPicPr>
        <p:blipFill rotWithShape="1">
          <a:blip r:embed="rId4">
            <a:alphaModFix/>
          </a:blip>
          <a:srcRect b="0" l="0" r="0" t="0"/>
          <a:stretch/>
        </p:blipFill>
        <p:spPr>
          <a:xfrm>
            <a:off x="533353" y="4725880"/>
            <a:ext cx="1894478" cy="1894478"/>
          </a:xfrm>
          <a:prstGeom prst="rect">
            <a:avLst/>
          </a:prstGeom>
          <a:noFill/>
          <a:ln>
            <a:noFill/>
          </a:ln>
        </p:spPr>
      </p:pic>
      <p:sp>
        <p:nvSpPr>
          <p:cNvPr id="155" name="Google Shape;155;p10"/>
          <p:cNvSpPr txBox="1"/>
          <p:nvPr/>
        </p:nvSpPr>
        <p:spPr>
          <a:xfrm>
            <a:off x="63700" y="2274850"/>
            <a:ext cx="21975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1F3864"/>
                </a:solidFill>
                <a:latin typeface="Times New Roman"/>
                <a:ea typeface="Times New Roman"/>
                <a:cs typeface="Times New Roman"/>
                <a:sym typeface="Times New Roman"/>
              </a:rPr>
              <a:t>Ас мәзірінде не жетіспейді және бұл не үшін қажет?</a:t>
            </a:r>
            <a:endParaRPr b="1" sz="2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1F3864"/>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graphicFrame>
        <p:nvGraphicFramePr>
          <p:cNvPr id="160" name="Google Shape;160;p11"/>
          <p:cNvGraphicFramePr/>
          <p:nvPr/>
        </p:nvGraphicFramePr>
        <p:xfrm>
          <a:off x="1480009" y="1124032"/>
          <a:ext cx="3000000" cy="3000000"/>
        </p:xfrm>
        <a:graphic>
          <a:graphicData uri="http://schemas.openxmlformats.org/drawingml/2006/table">
            <a:tbl>
              <a:tblPr>
                <a:noFill/>
                <a:tableStyleId>{B718A291-E83E-4C7B-9769-11E1099159C3}</a:tableStyleId>
              </a:tblPr>
              <a:tblGrid>
                <a:gridCol w="1457950"/>
                <a:gridCol w="377250"/>
                <a:gridCol w="365075"/>
                <a:gridCol w="401575"/>
                <a:gridCol w="462425"/>
                <a:gridCol w="425925"/>
                <a:gridCol w="462425"/>
                <a:gridCol w="365075"/>
                <a:gridCol w="482725"/>
                <a:gridCol w="324525"/>
                <a:gridCol w="356975"/>
                <a:gridCol w="340750"/>
                <a:gridCol w="340750"/>
                <a:gridCol w="401575"/>
                <a:gridCol w="365075"/>
                <a:gridCol w="486775"/>
                <a:gridCol w="373200"/>
                <a:gridCol w="438100"/>
                <a:gridCol w="356975"/>
                <a:gridCol w="373200"/>
                <a:gridCol w="345075"/>
                <a:gridCol w="312075"/>
              </a:tblGrid>
              <a:tr h="671000">
                <a:tc>
                  <a:txBody>
                    <a:bodyPr/>
                    <a:lstStyle/>
                    <a:p>
                      <a:pPr indent="0" lvl="0" marL="0" marR="0" rtl="0" algn="l">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шығу</a:t>
                      </a:r>
                      <a:endParaRPr b="0" i="0" sz="1050" u="none" strike="noStrike">
                        <a:solidFill>
                          <a:srgbClr val="1F3864"/>
                        </a:solidFill>
                        <a:latin typeface="Times New Roman"/>
                        <a:ea typeface="Times New Roman"/>
                        <a:cs typeface="Times New Roman"/>
                        <a:sym typeface="Times New Roman"/>
                      </a:endParaRPr>
                    </a:p>
                    <a:p>
                      <a:pPr indent="0" lvl="0" marL="0" rtl="0" algn="l">
                        <a:spcBef>
                          <a:spcPts val="0"/>
                        </a:spcBef>
                        <a:spcAft>
                          <a:spcPts val="0"/>
                        </a:spcAft>
                        <a:buSzPts val="1100"/>
                        <a:buNone/>
                      </a:pPr>
                      <a:r>
                        <a:rPr lang="ru-RU" sz="1050">
                          <a:solidFill>
                            <a:srgbClr val="1F3864"/>
                          </a:solidFill>
                          <a:latin typeface="Times New Roman"/>
                          <a:ea typeface="Times New Roman"/>
                          <a:cs typeface="Times New Roman"/>
                          <a:sym typeface="Times New Roman"/>
                        </a:rPr>
                        <a:t> </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ru-RU" sz="1050">
                          <a:solidFill>
                            <a:srgbClr val="1F3864"/>
                          </a:solidFill>
                          <a:latin typeface="Times New Roman"/>
                          <a:ea typeface="Times New Roman"/>
                          <a:cs typeface="Times New Roman"/>
                          <a:sym typeface="Times New Roman"/>
                        </a:rPr>
                        <a:t>адам саны </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Ет</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макар</a:t>
                      </a:r>
                      <a:endParaRPr b="0" i="0" sz="1050" u="none" strike="noStrike">
                        <a:solidFill>
                          <a:srgbClr val="1F3864"/>
                        </a:solidFill>
                        <a:latin typeface="Times New Roman"/>
                        <a:ea typeface="Times New Roman"/>
                        <a:cs typeface="Times New Roman"/>
                        <a:sym typeface="Times New Roman"/>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қант</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сүт</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қаймақ</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Font typeface="Arial"/>
                        <a:buNone/>
                      </a:pPr>
                      <a:r>
                        <a:rPr lang="ru-RU" sz="1050">
                          <a:solidFill>
                            <a:srgbClr val="1F3864"/>
                          </a:solidFill>
                          <a:latin typeface="Times New Roman"/>
                          <a:ea typeface="Times New Roman"/>
                          <a:cs typeface="Times New Roman"/>
                          <a:sym typeface="Times New Roman"/>
                        </a:rPr>
                        <a:t> ірімшік</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жұмыртқа</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Font typeface="Arial"/>
                        <a:buNone/>
                      </a:pPr>
                      <a:r>
                        <a:rPr lang="ru-RU" sz="1050">
                          <a:solidFill>
                            <a:srgbClr val="1F3864"/>
                          </a:solidFill>
                          <a:latin typeface="Times New Roman"/>
                          <a:ea typeface="Times New Roman"/>
                          <a:cs typeface="Times New Roman"/>
                          <a:sym typeface="Times New Roman"/>
                        </a:rPr>
                        <a:t>бидай наны</a:t>
                      </a:r>
                      <a:endParaRPr b="0" i="0" sz="1050" u="none" strike="noStrike">
                        <a:solidFill>
                          <a:srgbClr val="1F3864"/>
                        </a:solidFill>
                        <a:latin typeface="Times New Roman"/>
                        <a:ea typeface="Times New Roman"/>
                        <a:cs typeface="Times New Roman"/>
                        <a:sym typeface="Times New Roman"/>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Қара бидай</a:t>
                      </a:r>
                      <a:endParaRPr b="0" i="0" sz="1050" u="none" strike="noStrike">
                        <a:solidFill>
                          <a:srgbClr val="1F3864"/>
                        </a:solidFill>
                        <a:latin typeface="Times New Roman"/>
                        <a:ea typeface="Times New Roman"/>
                        <a:cs typeface="Times New Roman"/>
                        <a:sym typeface="Times New Roman"/>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ұн</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SzPts val="1100"/>
                        <a:buNone/>
                      </a:pPr>
                      <a:r>
                        <a:rPr lang="ru-RU" sz="1050">
                          <a:solidFill>
                            <a:srgbClr val="1F3864"/>
                          </a:solidFill>
                          <a:latin typeface="Times New Roman"/>
                          <a:ea typeface="Times New Roman"/>
                          <a:cs typeface="Times New Roman"/>
                          <a:sym typeface="Times New Roman"/>
                        </a:rPr>
                        <a:t>сары май</a:t>
                      </a:r>
                      <a:endParaRPr sz="105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050">
                        <a:solidFill>
                          <a:srgbClr val="1F3864"/>
                        </a:solidFill>
                        <a:latin typeface="Times New Roman"/>
                        <a:ea typeface="Times New Roman"/>
                        <a:cs typeface="Times New Roman"/>
                        <a:sym typeface="Times New Roman"/>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ru-RU" sz="1050">
                          <a:solidFill>
                            <a:srgbClr val="1F3864"/>
                          </a:solidFill>
                          <a:latin typeface="Times New Roman"/>
                          <a:ea typeface="Times New Roman"/>
                          <a:cs typeface="Times New Roman"/>
                          <a:sym typeface="Times New Roman"/>
                        </a:rPr>
                        <a:t>өсімдік майы</a:t>
                      </a:r>
                      <a:endParaRPr b="0" i="0" sz="1050" u="none" strike="noStrike">
                        <a:solidFill>
                          <a:srgbClr val="1F3864"/>
                        </a:solidFill>
                        <a:latin typeface="Times New Roman"/>
                        <a:ea typeface="Times New Roman"/>
                        <a:cs typeface="Times New Roman"/>
                        <a:sym typeface="Times New Roman"/>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ru-RU" sz="1050">
                          <a:solidFill>
                            <a:srgbClr val="1F3864"/>
                          </a:solidFill>
                          <a:latin typeface="Times New Roman"/>
                          <a:ea typeface="Times New Roman"/>
                          <a:cs typeface="Times New Roman"/>
                          <a:sym typeface="Times New Roman"/>
                        </a:rPr>
                        <a:t>Қызылша</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қияр</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сиыр еті</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сәбіз</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пияз</a:t>
                      </a:r>
                      <a:endParaRPr b="0" i="0" sz="1050" u="none" strike="noStrike">
                        <a:solidFill>
                          <a:srgbClr val="1F3864"/>
                        </a:solidFill>
                        <a:latin typeface="Times New Roman"/>
                        <a:ea typeface="Times New Roman"/>
                        <a:cs typeface="Times New Roman"/>
                        <a:sym typeface="Times New Roman"/>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қызанақ</a:t>
                      </a:r>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Font typeface="Arial"/>
                        <a:buNone/>
                      </a:pPr>
                      <a:r>
                        <a:rPr lang="ru-RU" sz="1050">
                          <a:solidFill>
                            <a:srgbClr val="1F3864"/>
                          </a:solidFill>
                          <a:latin typeface="Times New Roman"/>
                          <a:ea typeface="Times New Roman"/>
                          <a:cs typeface="Times New Roman"/>
                          <a:sym typeface="Times New Roman"/>
                        </a:rPr>
                        <a:t>Кептірілген жемістер</a:t>
                      </a:r>
                      <a:endParaRPr b="0" i="0" sz="1050" u="none" strike="noStrike">
                        <a:solidFill>
                          <a:srgbClr val="1F3864"/>
                        </a:solidFill>
                        <a:latin typeface="Times New Roman"/>
                        <a:ea typeface="Times New Roman"/>
                        <a:cs typeface="Times New Roman"/>
                        <a:sym typeface="Times New Roman"/>
                      </a:endParaRPr>
                    </a:p>
                  </a:txBody>
                  <a:tcPr marT="5800" marB="0" marR="5800" marL="58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0950">
                <a:tc rowSpan="3">
                  <a:txBody>
                    <a:bodyPr/>
                    <a:lstStyle/>
                    <a:p>
                      <a:pPr indent="0" lvl="0" marL="0" rtl="0" algn="l">
                        <a:spcBef>
                          <a:spcPts val="0"/>
                        </a:spcBef>
                        <a:spcAft>
                          <a:spcPts val="0"/>
                        </a:spcAft>
                        <a:buNone/>
                      </a:pPr>
                      <a:r>
                        <a:rPr lang="ru-RU" sz="1050">
                          <a:solidFill>
                            <a:srgbClr val="1F3864"/>
                          </a:solidFill>
                          <a:latin typeface="Times New Roman"/>
                          <a:ea typeface="Times New Roman"/>
                          <a:cs typeface="Times New Roman"/>
                          <a:sym typeface="Times New Roman"/>
                        </a:rPr>
                        <a:t>Қызылша мен ірімшік қосылған салат</a:t>
                      </a:r>
                      <a:endParaRPr/>
                    </a:p>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60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280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10/2,8</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4000">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13/0,3</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11/</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74/</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4000">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17/0,2</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91/</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7400">
                <a:tc rowSpan="3">
                  <a:txBody>
                    <a:bodyPr/>
                    <a:lstStyle/>
                    <a:p>
                      <a:pPr indent="0" lvl="0" marL="0" rtl="0" algn="l">
                        <a:spcBef>
                          <a:spcPts val="0"/>
                        </a:spcBef>
                        <a:spcAft>
                          <a:spcPts val="0"/>
                        </a:spcAft>
                        <a:buClr>
                          <a:schemeClr val="dk1"/>
                        </a:buClr>
                        <a:buFont typeface="Arial"/>
                        <a:buNone/>
                      </a:pPr>
                      <a:r>
                        <a:rPr lang="ru-RU" sz="1050">
                          <a:solidFill>
                            <a:srgbClr val="1F3864"/>
                          </a:solidFill>
                          <a:latin typeface="Times New Roman"/>
                          <a:ea typeface="Times New Roman"/>
                          <a:cs typeface="Times New Roman"/>
                          <a:sym typeface="Times New Roman"/>
                        </a:rPr>
                        <a:t>Ет котлеттері</a:t>
                      </a:r>
                      <a:endParaRPr/>
                    </a:p>
                    <a:p>
                      <a:pPr indent="0" lvl="0" marL="0" marR="0" rtl="0" algn="l">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p>
                      <a:pPr indent="0" lvl="0" marL="0" marR="0" rtl="0" algn="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70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280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17/4,76</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13/</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70/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20/0,4</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6/</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90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23/0,23</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17/</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7/</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90/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Тұздық</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310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12/3,7</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rowSpan="3">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Қайнатылған макарон</a:t>
                      </a:r>
                      <a:r>
                        <a:rPr b="0" i="0" lang="ru-RU" sz="1050" u="none" strike="noStrike">
                          <a:solidFill>
                            <a:srgbClr val="1F3864"/>
                          </a:solidFill>
                          <a:latin typeface="Times New Roman"/>
                          <a:ea typeface="Times New Roman"/>
                          <a:cs typeface="Times New Roman"/>
                          <a:sym typeface="Times New Roman"/>
                        </a:rPr>
                        <a:t>.</a:t>
                      </a:r>
                      <a:endParaRPr/>
                    </a:p>
                    <a:p>
                      <a:pPr indent="0" lvl="0" marL="0" marR="0" rtl="0" algn="l">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p>
                      <a:pPr indent="0" lvl="0" marL="0" marR="0" rtl="0" algn="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280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36/10,1</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12/</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130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47/0,94</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16/</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150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54/0,54</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18/</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000">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Кептірілген жемістерден жасалған нәрсу</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310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5/1,55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rowSpan="2">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Қара бидай-бидай наны</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280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35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35/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a:txBody>
                    <a:bodyPr/>
                    <a:lstStyle/>
                    <a:p>
                      <a:pPr indent="0" lvl="0" marL="0" marR="0" rtl="0" algn="l">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40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40/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a:txBody>
                    <a:bodyPr/>
                    <a:lstStyle/>
                    <a:p>
                      <a:pPr indent="0" lvl="0" marL="0" marR="0" rtl="0" algn="l">
                        <a:spcBef>
                          <a:spcPts val="0"/>
                        </a:spcBef>
                        <a:spcAft>
                          <a:spcPts val="0"/>
                        </a:spcAft>
                        <a:buNone/>
                      </a:pPr>
                      <a:r>
                        <a:rPr b="1" lang="ru-RU" sz="1050">
                          <a:solidFill>
                            <a:srgbClr val="1F3864"/>
                          </a:solidFill>
                          <a:latin typeface="Times New Roman"/>
                          <a:ea typeface="Times New Roman"/>
                          <a:cs typeface="Times New Roman"/>
                          <a:sym typeface="Times New Roman"/>
                        </a:rPr>
                        <a:t>Сағат 11.00-ге дейін БАРЛЫҒЫ</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r>
                        <a:rPr b="1" i="0" lang="ru-RU" sz="1050" u="none" strike="noStrike">
                          <a:solidFill>
                            <a:srgbClr val="1F3864"/>
                          </a:solidFill>
                          <a:latin typeface="Times New Roman"/>
                          <a:ea typeface="Times New Roman"/>
                          <a:cs typeface="Times New Roman"/>
                          <a:sym typeface="Times New Roman"/>
                        </a:rPr>
                        <a:t>11,58</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050" u="none" strike="noStrike">
                          <a:solidFill>
                            <a:srgbClr val="1F3864"/>
                          </a:solidFill>
                          <a:latin typeface="Times New Roman"/>
                          <a:ea typeface="Times New Roman"/>
                          <a:cs typeface="Times New Roman"/>
                          <a:sym typeface="Times New Roman"/>
                        </a:rPr>
                        <a:t>1,55 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050" u="none" strike="noStrike">
                          <a:solidFill>
                            <a:srgbClr val="1F3864"/>
                          </a:solidFill>
                          <a:latin typeface="Times New Roman"/>
                          <a:ea typeface="Times New Roman"/>
                          <a:cs typeface="Times New Roman"/>
                          <a:sym typeface="Times New Roman"/>
                        </a:rPr>
                        <a:t>5,160</a:t>
                      </a: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050" u="none" strike="noStrike">
                          <a:solidFill>
                            <a:srgbClr val="1F3864"/>
                          </a:solidFill>
                          <a:latin typeface="Times New Roman"/>
                          <a:ea typeface="Times New Roman"/>
                          <a:cs typeface="Times New Roman"/>
                          <a:sym typeface="Times New Roman"/>
                        </a:rPr>
                        <a:t>3,7 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050" u="none" strike="noStrike">
                          <a:solidFill>
                            <a:srgbClr val="1F3864"/>
                          </a:solidFill>
                          <a:latin typeface="Times New Roman"/>
                          <a:ea typeface="Times New Roman"/>
                          <a:cs typeface="Times New Roman"/>
                          <a:sym typeface="Times New Roman"/>
                        </a:rPr>
                        <a:t>3,23</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7150">
                <a:tc rowSpan="3">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Қызылша мен ірімшік қосылған салат</a:t>
                      </a:r>
                      <a:endParaRPr/>
                    </a:p>
                    <a:p>
                      <a:pPr indent="0" lvl="0" marL="0" marR="0" rtl="0" algn="l">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60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250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10/2,5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30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13/0,4</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11/</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74/</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7/0,07</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91/</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rowSpan="3">
                  <a:txBody>
                    <a:bodyPr/>
                    <a:lstStyle/>
                    <a:p>
                      <a:pPr indent="0" lvl="0" marL="0" rtl="0" algn="l">
                        <a:spcBef>
                          <a:spcPts val="0"/>
                        </a:spcBef>
                        <a:spcAft>
                          <a:spcPts val="0"/>
                        </a:spcAft>
                        <a:buNone/>
                      </a:pPr>
                      <a:r>
                        <a:rPr lang="ru-RU" sz="1050">
                          <a:solidFill>
                            <a:srgbClr val="1F3864"/>
                          </a:solidFill>
                          <a:latin typeface="Times New Roman"/>
                          <a:ea typeface="Times New Roman"/>
                          <a:cs typeface="Times New Roman"/>
                          <a:sym typeface="Times New Roman"/>
                        </a:rPr>
                        <a:t>Ет котлеттері</a:t>
                      </a:r>
                      <a:r>
                        <a:rPr b="0" i="0" lang="ru-RU" sz="1050" u="none" strike="noStrike">
                          <a:solidFill>
                            <a:srgbClr val="1F3864"/>
                          </a:solidFill>
                          <a:latin typeface="Times New Roman"/>
                          <a:ea typeface="Times New Roman"/>
                          <a:cs typeface="Times New Roman"/>
                          <a:sym typeface="Times New Roman"/>
                        </a:rPr>
                        <a:t> </a:t>
                      </a:r>
                      <a:endParaRPr/>
                    </a:p>
                    <a:p>
                      <a:pPr indent="0" lvl="0" marL="0" marR="0" rtl="0" algn="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70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250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17/4,25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13/</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70/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30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20/1,6</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6/</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90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23/2,4</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17/</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7/</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90/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a:txBody>
                    <a:bodyPr/>
                    <a:lstStyle/>
                    <a:p>
                      <a:pPr indent="0" lvl="0" marL="0" rtl="0" algn="l">
                        <a:spcBef>
                          <a:spcPts val="0"/>
                        </a:spcBef>
                        <a:spcAft>
                          <a:spcPts val="0"/>
                        </a:spcAft>
                        <a:buClr>
                          <a:schemeClr val="dk1"/>
                        </a:buClr>
                        <a:buFont typeface="Arial"/>
                        <a:buNone/>
                      </a:pPr>
                      <a:r>
                        <a:rPr lang="ru-RU" sz="1050">
                          <a:solidFill>
                            <a:srgbClr val="1F3864"/>
                          </a:solidFill>
                          <a:latin typeface="Times New Roman"/>
                          <a:ea typeface="Times New Roman"/>
                          <a:cs typeface="Times New Roman"/>
                          <a:sym typeface="Times New Roman"/>
                        </a:rPr>
                        <a:t>Тұздық</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290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12/3,5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8/</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rowSpan="3">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Қайнатылған макарон.</a:t>
                      </a:r>
                      <a:endParaRPr/>
                    </a:p>
                    <a:p>
                      <a:pPr indent="0" lvl="0" marL="0" marR="0" rtl="0" algn="l">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p>
                      <a:pPr indent="0" lvl="0" marL="0" marR="0" rtl="0" algn="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250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36/9,0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12/</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130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30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47/1,4</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16/</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150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54/0,54</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18/</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Кептірілген жемістерден жасалған нәрсу</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250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5/1,25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rowSpan="3">
                  <a:txBody>
                    <a:bodyPr/>
                    <a:lstStyle/>
                    <a:p>
                      <a:pPr indent="0" lvl="0" marL="0" marR="0" rtl="0" algn="l">
                        <a:spcBef>
                          <a:spcPts val="0"/>
                        </a:spcBef>
                        <a:spcAft>
                          <a:spcPts val="0"/>
                        </a:spcAft>
                        <a:buNone/>
                      </a:pPr>
                      <a:r>
                        <a:rPr lang="ru-RU" sz="1050">
                          <a:solidFill>
                            <a:srgbClr val="1F3864"/>
                          </a:solidFill>
                          <a:latin typeface="Times New Roman"/>
                          <a:ea typeface="Times New Roman"/>
                          <a:cs typeface="Times New Roman"/>
                          <a:sym typeface="Times New Roman"/>
                        </a:rPr>
                        <a:t>Қара бидай-бидай  наны</a:t>
                      </a:r>
                      <a:endParaRPr/>
                    </a:p>
                    <a:p>
                      <a:pPr indent="0" lvl="0" marL="0" marR="0" rtl="0" algn="l">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250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20/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35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30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35/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vMerge="1"/>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40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10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40/</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a:txBody>
                    <a:bodyPr/>
                    <a:lstStyle/>
                    <a:p>
                      <a:pPr indent="0" lvl="0" marL="0" marR="0" rtl="0" algn="l">
                        <a:spcBef>
                          <a:spcPts val="0"/>
                        </a:spcBef>
                        <a:spcAft>
                          <a:spcPts val="0"/>
                        </a:spcAft>
                        <a:buNone/>
                      </a:pPr>
                      <a:r>
                        <a:rPr b="1" lang="ru-RU" sz="1050">
                          <a:solidFill>
                            <a:srgbClr val="1F3864"/>
                          </a:solidFill>
                          <a:latin typeface="Times New Roman"/>
                          <a:ea typeface="Times New Roman"/>
                          <a:cs typeface="Times New Roman"/>
                          <a:sym typeface="Times New Roman"/>
                        </a:rPr>
                        <a:t>Сағат 11.00-ден кейін БАРЛЫҒЫ</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050" u="none" strike="noStrike">
                          <a:solidFill>
                            <a:srgbClr val="1F3864"/>
                          </a:solidFill>
                          <a:latin typeface="Times New Roman"/>
                          <a:ea typeface="Times New Roman"/>
                          <a:cs typeface="Times New Roman"/>
                          <a:sym typeface="Times New Roman"/>
                        </a:rPr>
                        <a:t>10,94 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050" u="none" strike="noStrike">
                          <a:solidFill>
                            <a:srgbClr val="1F3864"/>
                          </a:solidFill>
                          <a:latin typeface="Times New Roman"/>
                          <a:ea typeface="Times New Roman"/>
                          <a:cs typeface="Times New Roman"/>
                          <a:sym typeface="Times New Roman"/>
                        </a:rPr>
                        <a:t> 1,25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050" u="none" strike="noStrike">
                          <a:solidFill>
                            <a:srgbClr val="1F3864"/>
                          </a:solidFill>
                          <a:latin typeface="Times New Roman"/>
                          <a:ea typeface="Times New Roman"/>
                          <a:cs typeface="Times New Roman"/>
                          <a:sym typeface="Times New Roman"/>
                        </a:rPr>
                        <a:t> 7,96</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050" u="none" strike="noStrike">
                          <a:solidFill>
                            <a:srgbClr val="1F3864"/>
                          </a:solidFill>
                          <a:latin typeface="Times New Roman"/>
                          <a:ea typeface="Times New Roman"/>
                          <a:cs typeface="Times New Roman"/>
                          <a:sym typeface="Times New Roman"/>
                        </a:rPr>
                        <a:t> 3,5</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050" u="none" strike="noStrike">
                          <a:solidFill>
                            <a:srgbClr val="1F3864"/>
                          </a:solidFill>
                          <a:latin typeface="Times New Roman"/>
                          <a:ea typeface="Times New Roman"/>
                          <a:cs typeface="Times New Roman"/>
                          <a:sym typeface="Times New Roman"/>
                        </a:rPr>
                        <a:t>3,6 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050" u="none" strike="noStrike">
                          <a:solidFill>
                            <a:srgbClr val="1F3864"/>
                          </a:solidFill>
                          <a:latin typeface="Times New Roman"/>
                          <a:ea typeface="Times New Roman"/>
                          <a:cs typeface="Times New Roman"/>
                          <a:sym typeface="Times New Roman"/>
                        </a:rPr>
                        <a:t> </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7975">
                <a:tc>
                  <a:txBody>
                    <a:bodyPr/>
                    <a:lstStyle/>
                    <a:p>
                      <a:pPr indent="0" lvl="0" marL="0" marR="0" rtl="0" algn="l">
                        <a:spcBef>
                          <a:spcPts val="0"/>
                        </a:spcBef>
                        <a:spcAft>
                          <a:spcPts val="0"/>
                        </a:spcAft>
                        <a:buNone/>
                      </a:pPr>
                      <a:r>
                        <a:rPr b="1" lang="ru-RU" sz="1050">
                          <a:solidFill>
                            <a:srgbClr val="1F3864"/>
                          </a:solidFill>
                          <a:latin typeface="Times New Roman"/>
                          <a:ea typeface="Times New Roman"/>
                          <a:cs typeface="Times New Roman"/>
                          <a:sym typeface="Times New Roman"/>
                        </a:rPr>
                        <a:t>Күн бойынша барлығы</a:t>
                      </a:r>
                      <a:endParaRPr b="1" sz="1050">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050" u="none" strike="noStrike">
                          <a:solidFill>
                            <a:srgbClr val="1F3864"/>
                          </a:solidFill>
                          <a:latin typeface="Times New Roman"/>
                          <a:ea typeface="Times New Roman"/>
                          <a:cs typeface="Times New Roman"/>
                          <a:sym typeface="Times New Roman"/>
                        </a:rPr>
                        <a:t>22,52</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050" u="none" strike="noStrike">
                          <a:solidFill>
                            <a:srgbClr val="1F3864"/>
                          </a:solidFill>
                          <a:latin typeface="Times New Roman"/>
                          <a:ea typeface="Times New Roman"/>
                          <a:cs typeface="Times New Roman"/>
                          <a:sym typeface="Times New Roman"/>
                        </a:rPr>
                        <a:t>2,8</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050" u="none" strike="noStrike">
                          <a:solidFill>
                            <a:srgbClr val="1F3864"/>
                          </a:solidFill>
                          <a:latin typeface="Times New Roman"/>
                          <a:ea typeface="Times New Roman"/>
                          <a:cs typeface="Times New Roman"/>
                          <a:sym typeface="Times New Roman"/>
                        </a:rPr>
                        <a:t>13,11</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050" u="none" strike="noStrike">
                          <a:solidFill>
                            <a:srgbClr val="1F3864"/>
                          </a:solidFill>
                          <a:latin typeface="Times New Roman"/>
                          <a:ea typeface="Times New Roman"/>
                          <a:cs typeface="Times New Roman"/>
                          <a:sym typeface="Times New Roman"/>
                        </a:rPr>
                        <a:t>7,2</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050" u="none" strike="noStrike">
                          <a:solidFill>
                            <a:srgbClr val="1F3864"/>
                          </a:solidFill>
                          <a:latin typeface="Times New Roman"/>
                          <a:ea typeface="Times New Roman"/>
                          <a:cs typeface="Times New Roman"/>
                          <a:sym typeface="Times New Roman"/>
                        </a:rPr>
                        <a:t>6,83</a:t>
                      </a:r>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1F3864"/>
                        </a:solidFill>
                        <a:latin typeface="Times New Roman"/>
                        <a:ea typeface="Times New Roman"/>
                        <a:cs typeface="Times New Roman"/>
                        <a:sym typeface="Times New Roman"/>
                      </a:endParaRPr>
                    </a:p>
                  </a:txBody>
                  <a:tcPr marT="5800" marB="0" marR="5800" marL="5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61" name="Google Shape;161;p11"/>
          <p:cNvSpPr txBox="1"/>
          <p:nvPr/>
        </p:nvSpPr>
        <p:spPr>
          <a:xfrm>
            <a:off x="3821804" y="-45224"/>
            <a:ext cx="4572000" cy="5232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ru-RU" sz="2800">
                <a:solidFill>
                  <a:srgbClr val="1F3864"/>
                </a:solidFill>
                <a:latin typeface="Times New Roman"/>
                <a:ea typeface="Times New Roman"/>
                <a:cs typeface="Times New Roman"/>
                <a:sym typeface="Times New Roman"/>
              </a:rPr>
              <a:t>Ас мәзірінің мысалы</a:t>
            </a:r>
            <a:endParaRPr b="1" sz="2800">
              <a:solidFill>
                <a:srgbClr val="1F3864"/>
              </a:solidFill>
              <a:latin typeface="Times New Roman"/>
              <a:ea typeface="Times New Roman"/>
              <a:cs typeface="Times New Roman"/>
              <a:sym typeface="Times New Roman"/>
            </a:endParaRPr>
          </a:p>
        </p:txBody>
      </p:sp>
      <p:sp>
        <p:nvSpPr>
          <p:cNvPr id="162" name="Google Shape;162;p11"/>
          <p:cNvSpPr txBox="1"/>
          <p:nvPr/>
        </p:nvSpPr>
        <p:spPr>
          <a:xfrm>
            <a:off x="1685764" y="491431"/>
            <a:ext cx="424847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100">
                <a:solidFill>
                  <a:srgbClr val="1F3864"/>
                </a:solidFill>
                <a:latin typeface="Times New Roman"/>
                <a:ea typeface="Times New Roman"/>
                <a:cs typeface="Times New Roman"/>
                <a:sym typeface="Times New Roman"/>
              </a:rPr>
              <a:t>Ас мәзірі</a:t>
            </a:r>
            <a:r>
              <a:rPr b="1" lang="ru-RU" sz="1100">
                <a:solidFill>
                  <a:srgbClr val="1F3864"/>
                </a:solidFill>
                <a:latin typeface="Times New Roman"/>
                <a:ea typeface="Times New Roman"/>
                <a:cs typeface="Times New Roman"/>
                <a:sym typeface="Times New Roman"/>
              </a:rPr>
              <a:t>_____________2025 г</a:t>
            </a:r>
            <a:endParaRPr sz="1100">
              <a:solidFill>
                <a:schemeClr val="dk1"/>
              </a:solidFill>
              <a:latin typeface="Calibri"/>
              <a:ea typeface="Calibri"/>
              <a:cs typeface="Calibri"/>
              <a:sym typeface="Calibri"/>
            </a:endParaRPr>
          </a:p>
        </p:txBody>
      </p:sp>
      <p:sp>
        <p:nvSpPr>
          <p:cNvPr id="163" name="Google Shape;163;p11"/>
          <p:cNvSpPr txBox="1"/>
          <p:nvPr/>
        </p:nvSpPr>
        <p:spPr>
          <a:xfrm>
            <a:off x="9178025" y="753050"/>
            <a:ext cx="2252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100">
                <a:solidFill>
                  <a:srgbClr val="1F3864"/>
                </a:solidFill>
                <a:latin typeface="Times New Roman"/>
                <a:ea typeface="Times New Roman"/>
                <a:cs typeface="Times New Roman"/>
                <a:sym typeface="Times New Roman"/>
              </a:rPr>
              <a:t>Балалардың жалпы саны</a:t>
            </a:r>
            <a:r>
              <a:rPr b="1" lang="ru-RU" sz="1100">
                <a:solidFill>
                  <a:srgbClr val="1F3864"/>
                </a:solidFill>
                <a:latin typeface="Times New Roman"/>
                <a:ea typeface="Times New Roman"/>
                <a:cs typeface="Times New Roman"/>
                <a:sym typeface="Times New Roman"/>
              </a:rPr>
              <a:t>  - 600</a:t>
            </a:r>
            <a:endParaRPr b="1" sz="1100">
              <a:solidFill>
                <a:srgbClr val="1F3864"/>
              </a:solidFill>
              <a:latin typeface="Times New Roman"/>
              <a:ea typeface="Times New Roman"/>
              <a:cs typeface="Times New Roman"/>
              <a:sym typeface="Times New Roman"/>
            </a:endParaRPr>
          </a:p>
        </p:txBody>
      </p:sp>
      <p:sp>
        <p:nvSpPr>
          <p:cNvPr id="164" name="Google Shape;164;p11"/>
          <p:cNvSpPr txBox="1"/>
          <p:nvPr/>
        </p:nvSpPr>
        <p:spPr>
          <a:xfrm>
            <a:off x="4666593" y="360626"/>
            <a:ext cx="3611700" cy="5232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800">
                <a:solidFill>
                  <a:srgbClr val="1F3864"/>
                </a:solidFill>
                <a:latin typeface="Calibri"/>
                <a:ea typeface="Calibri"/>
                <a:cs typeface="Calibri"/>
                <a:sym typeface="Calibri"/>
              </a:rPr>
              <a:t>Жауап: адам саны</a:t>
            </a:r>
            <a:endParaRPr b="1" sz="2800">
              <a:solidFill>
                <a:srgbClr val="1F3864"/>
              </a:solidFill>
              <a:latin typeface="Calibri"/>
              <a:ea typeface="Calibri"/>
              <a:cs typeface="Calibri"/>
              <a:sym typeface="Calibri"/>
            </a:endParaRPr>
          </a:p>
        </p:txBody>
      </p:sp>
      <p:sp>
        <p:nvSpPr>
          <p:cNvPr id="165" name="Google Shape;165;p11"/>
          <p:cNvSpPr/>
          <p:nvPr/>
        </p:nvSpPr>
        <p:spPr>
          <a:xfrm rot="-307227">
            <a:off x="3435520" y="761589"/>
            <a:ext cx="1461205" cy="375322"/>
          </a:xfrm>
          <a:prstGeom prst="left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1"/>
          <p:cNvSpPr/>
          <p:nvPr/>
        </p:nvSpPr>
        <p:spPr>
          <a:xfrm rot="-10317639">
            <a:off x="8151478" y="628906"/>
            <a:ext cx="997121" cy="491043"/>
          </a:xfrm>
          <a:prstGeom prst="left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1"/>
          <p:cNvSpPr/>
          <p:nvPr/>
        </p:nvSpPr>
        <p:spPr>
          <a:xfrm>
            <a:off x="3731856" y="3789494"/>
            <a:ext cx="2601797" cy="395925"/>
          </a:xfrm>
          <a:prstGeom prst="ellipse">
            <a:avLst/>
          </a:prstGeom>
          <a:solidFill>
            <a:schemeClr val="lt1">
              <a:alpha val="0"/>
            </a:schemeClr>
          </a:solid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1"/>
          <p:cNvSpPr/>
          <p:nvPr/>
        </p:nvSpPr>
        <p:spPr>
          <a:xfrm>
            <a:off x="3730197" y="6366569"/>
            <a:ext cx="2838769" cy="504238"/>
          </a:xfrm>
          <a:prstGeom prst="ellipse">
            <a:avLst/>
          </a:prstGeom>
          <a:solidFill>
            <a:schemeClr val="lt1">
              <a:alpha val="0"/>
            </a:schemeClr>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2"/>
          <p:cNvSpPr txBox="1"/>
          <p:nvPr>
            <p:ph type="title"/>
          </p:nvPr>
        </p:nvSpPr>
        <p:spPr>
          <a:xfrm>
            <a:off x="2056199" y="0"/>
            <a:ext cx="8957700" cy="6045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F3864"/>
              </a:buClr>
              <a:buSzPct val="100000"/>
              <a:buFont typeface="Times New Roman"/>
              <a:buNone/>
            </a:pPr>
            <a:r>
              <a:rPr b="1" lang="ru-RU" sz="3200">
                <a:solidFill>
                  <a:srgbClr val="1F3864"/>
                </a:solidFill>
                <a:latin typeface="Times New Roman"/>
                <a:ea typeface="Times New Roman"/>
                <a:cs typeface="Times New Roman"/>
                <a:sym typeface="Times New Roman"/>
              </a:rPr>
              <a:t>Тағамның технологиялық картасының мысалы</a:t>
            </a:r>
            <a:endParaRPr sz="3200"/>
          </a:p>
        </p:txBody>
      </p:sp>
      <p:sp>
        <p:nvSpPr>
          <p:cNvPr id="174" name="Google Shape;174;p12"/>
          <p:cNvSpPr txBox="1"/>
          <p:nvPr>
            <p:ph idx="1" type="body"/>
          </p:nvPr>
        </p:nvSpPr>
        <p:spPr>
          <a:xfrm>
            <a:off x="2086275" y="583326"/>
            <a:ext cx="8065200" cy="1129200"/>
          </a:xfrm>
          <a:prstGeom prst="rect">
            <a:avLst/>
          </a:prstGeom>
          <a:noFill/>
          <a:ln>
            <a:noFill/>
          </a:ln>
        </p:spPr>
        <p:txBody>
          <a:bodyPr anchorCtr="0" anchor="t" bIns="45700" lIns="91425" spcFirstLastPara="1" rIns="91425" wrap="square" tIns="45700">
            <a:normAutofit/>
          </a:bodyPr>
          <a:lstStyle/>
          <a:p>
            <a:pPr indent="-241300" lvl="0" marL="228600" rtl="0" algn="ctr">
              <a:spcBef>
                <a:spcPts val="0"/>
              </a:spcBef>
              <a:spcAft>
                <a:spcPts val="0"/>
              </a:spcAft>
              <a:buClr>
                <a:srgbClr val="1F3864"/>
              </a:buClr>
              <a:buSzPts val="2000"/>
              <a:buChar char="•"/>
            </a:pPr>
            <a:r>
              <a:rPr b="1" lang="ru-RU" sz="2000">
                <a:solidFill>
                  <a:srgbClr val="1F3864"/>
                </a:solidFill>
                <a:latin typeface="Times New Roman"/>
                <a:ea typeface="Times New Roman"/>
                <a:cs typeface="Times New Roman"/>
                <a:sym typeface="Times New Roman"/>
              </a:rPr>
              <a:t>Технологиялық карта № </a:t>
            </a:r>
            <a:endParaRPr b="1" sz="2000">
              <a:solidFill>
                <a:srgbClr val="1F3864"/>
              </a:solidFill>
              <a:latin typeface="Times New Roman"/>
              <a:ea typeface="Times New Roman"/>
              <a:cs typeface="Times New Roman"/>
              <a:sym typeface="Times New Roman"/>
            </a:endParaRPr>
          </a:p>
          <a:p>
            <a:pPr indent="0" lvl="0" marL="0" rtl="0" algn="ctr">
              <a:spcBef>
                <a:spcPts val="0"/>
              </a:spcBef>
              <a:spcAft>
                <a:spcPts val="0"/>
              </a:spcAft>
              <a:buNone/>
            </a:pPr>
            <a:r>
              <a:rPr b="1" lang="ru-RU" sz="2000">
                <a:solidFill>
                  <a:srgbClr val="1F3864"/>
                </a:solidFill>
                <a:latin typeface="Times New Roman"/>
                <a:ea typeface="Times New Roman"/>
                <a:cs typeface="Times New Roman"/>
                <a:sym typeface="Times New Roman"/>
              </a:rPr>
              <a:t>Ет сиыр еті қосылған көкөніс пирогы</a:t>
            </a:r>
            <a:endParaRPr b="1" sz="2000">
              <a:solidFill>
                <a:srgbClr val="1F3864"/>
              </a:solidFill>
              <a:latin typeface="Times New Roman"/>
              <a:ea typeface="Times New Roman"/>
              <a:cs typeface="Times New Roman"/>
              <a:sym typeface="Times New Roman"/>
            </a:endParaRPr>
          </a:p>
          <a:p>
            <a:pPr indent="-228600" lvl="0" marL="228600" rtl="0" algn="r">
              <a:lnSpc>
                <a:spcPct val="90000"/>
              </a:lnSpc>
              <a:spcBef>
                <a:spcPts val="1000"/>
              </a:spcBef>
              <a:spcAft>
                <a:spcPts val="0"/>
              </a:spcAft>
              <a:buClr>
                <a:srgbClr val="002060"/>
              </a:buClr>
              <a:buSzPts val="1400"/>
              <a:buChar char="•"/>
            </a:pPr>
            <a:r>
              <a:rPr lang="ru-RU" sz="1400">
                <a:solidFill>
                  <a:srgbClr val="002060"/>
                </a:solidFill>
                <a:latin typeface="Times New Roman"/>
                <a:ea typeface="Times New Roman"/>
                <a:cs typeface="Times New Roman"/>
                <a:sym typeface="Times New Roman"/>
              </a:rPr>
              <a:t>Бекітемін________  басшы</a:t>
            </a:r>
            <a:endParaRPr sz="1400"/>
          </a:p>
        </p:txBody>
      </p:sp>
      <p:graphicFrame>
        <p:nvGraphicFramePr>
          <p:cNvPr id="175" name="Google Shape;175;p12"/>
          <p:cNvGraphicFramePr/>
          <p:nvPr/>
        </p:nvGraphicFramePr>
        <p:xfrm>
          <a:off x="2048346" y="1547278"/>
          <a:ext cx="3000000" cy="3000000"/>
        </p:xfrm>
        <a:graphic>
          <a:graphicData uri="http://schemas.openxmlformats.org/drawingml/2006/table">
            <a:tbl>
              <a:tblPr>
                <a:noFill/>
                <a:tableStyleId>{B718A291-E83E-4C7B-9769-11E1099159C3}</a:tableStyleId>
              </a:tblPr>
              <a:tblGrid>
                <a:gridCol w="3108025"/>
                <a:gridCol w="898725"/>
                <a:gridCol w="892900"/>
                <a:gridCol w="863750"/>
                <a:gridCol w="768875"/>
                <a:gridCol w="768300"/>
                <a:gridCol w="794750"/>
              </a:tblGrid>
              <a:tr h="352775">
                <a:tc rowSpan="2">
                  <a:txBody>
                    <a:bodyPr/>
                    <a:lstStyle/>
                    <a:p>
                      <a:pPr indent="0" lvl="0" marL="0" marR="0" rtl="0" algn="l">
                        <a:lnSpc>
                          <a:spcPct val="100000"/>
                        </a:lnSpc>
                        <a:spcBef>
                          <a:spcPts val="0"/>
                        </a:spcBef>
                        <a:spcAft>
                          <a:spcPts val="0"/>
                        </a:spcAft>
                        <a:buClr>
                          <a:srgbClr val="000000"/>
                        </a:buClr>
                        <a:buFont typeface="Arial"/>
                        <a:buNone/>
                      </a:pPr>
                      <a:r>
                        <a:rPr lang="ru-RU">
                          <a:solidFill>
                            <a:srgbClr val="1F3864"/>
                          </a:solidFill>
                          <a:latin typeface="Times New Roman"/>
                          <a:ea typeface="Times New Roman"/>
                          <a:cs typeface="Times New Roman"/>
                          <a:sym typeface="Times New Roman"/>
                        </a:rPr>
                        <a:t>Өнім атауы </a:t>
                      </a:r>
                      <a:endParaRPr>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None/>
                      </a:pPr>
                      <a:r>
                        <a:rPr lang="ru-RU">
                          <a:solidFill>
                            <a:srgbClr val="1F3864"/>
                          </a:solidFill>
                          <a:latin typeface="Times New Roman"/>
                          <a:ea typeface="Times New Roman"/>
                          <a:cs typeface="Times New Roman"/>
                          <a:sym typeface="Times New Roman"/>
                        </a:rPr>
                        <a:t>Б</a:t>
                      </a:r>
                      <a:r>
                        <a:rPr lang="ru-RU" sz="1400">
                          <a:solidFill>
                            <a:srgbClr val="1F3864"/>
                          </a:solidFill>
                          <a:latin typeface="Times New Roman"/>
                          <a:ea typeface="Times New Roman"/>
                          <a:cs typeface="Times New Roman"/>
                          <a:sym typeface="Times New Roman"/>
                        </a:rPr>
                        <a:t>рутто</a:t>
                      </a:r>
                      <a:r>
                        <a:rPr lang="ru-RU">
                          <a:solidFill>
                            <a:srgbClr val="1F3864"/>
                          </a:solidFill>
                          <a:latin typeface="Times New Roman"/>
                          <a:ea typeface="Times New Roman"/>
                          <a:cs typeface="Times New Roman"/>
                          <a:sym typeface="Times New Roman"/>
                        </a:rPr>
                        <a:t> </a:t>
                      </a:r>
                      <a:r>
                        <a:rPr lang="ru-RU" sz="1400">
                          <a:solidFill>
                            <a:srgbClr val="1F3864"/>
                          </a:solidFill>
                          <a:latin typeface="Times New Roman"/>
                          <a:ea typeface="Times New Roman"/>
                          <a:cs typeface="Times New Roman"/>
                          <a:sym typeface="Times New Roman"/>
                        </a:rPr>
                        <a:t>салмақ</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 </a:t>
                      </a:r>
                      <a:r>
                        <a:rPr lang="ru-RU">
                          <a:solidFill>
                            <a:srgbClr val="1F3864"/>
                          </a:solidFill>
                          <a:latin typeface="Times New Roman"/>
                          <a:ea typeface="Times New Roman"/>
                          <a:cs typeface="Times New Roman"/>
                          <a:sym typeface="Times New Roman"/>
                        </a:rPr>
                        <a:t>Н</a:t>
                      </a:r>
                      <a:r>
                        <a:rPr lang="ru-RU" sz="1400">
                          <a:solidFill>
                            <a:srgbClr val="1F3864"/>
                          </a:solidFill>
                          <a:latin typeface="Times New Roman"/>
                          <a:ea typeface="Times New Roman"/>
                          <a:cs typeface="Times New Roman"/>
                          <a:sym typeface="Times New Roman"/>
                        </a:rPr>
                        <a:t>етто </a:t>
                      </a:r>
                      <a:r>
                        <a:rPr lang="ru-RU">
                          <a:solidFill>
                            <a:srgbClr val="1F3864"/>
                          </a:solidFill>
                          <a:latin typeface="Times New Roman"/>
                          <a:ea typeface="Times New Roman"/>
                          <a:cs typeface="Times New Roman"/>
                          <a:sym typeface="Times New Roman"/>
                        </a:rPr>
                        <a:t>салмақ</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3">
                  <a:txBody>
                    <a:bodyPr/>
                    <a:lstStyle/>
                    <a:p>
                      <a:pPr indent="0" lvl="0" marL="0" rtl="0" algn="ctr">
                        <a:spcBef>
                          <a:spcPts val="0"/>
                        </a:spcBef>
                        <a:spcAft>
                          <a:spcPts val="0"/>
                        </a:spcAft>
                        <a:buNone/>
                      </a:pPr>
                      <a:r>
                        <a:rPr lang="ru-RU" sz="1600">
                          <a:solidFill>
                            <a:srgbClr val="1F3864"/>
                          </a:solidFill>
                          <a:latin typeface="Times New Roman"/>
                          <a:ea typeface="Times New Roman"/>
                          <a:cs typeface="Times New Roman"/>
                          <a:sym typeface="Times New Roman"/>
                        </a:rPr>
                        <a:t>Химиялық құрамы</a:t>
                      </a:r>
                      <a:endParaRPr sz="1600">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rowSpan="2">
                  <a:txBody>
                    <a:bodyPr/>
                    <a:lstStyle/>
                    <a:p>
                      <a:pPr indent="0" lvl="0" marL="0" marR="0" rtl="0" algn="ctr">
                        <a:lnSpc>
                          <a:spcPct val="100000"/>
                        </a:lnSpc>
                        <a:spcBef>
                          <a:spcPts val="0"/>
                        </a:spcBef>
                        <a:spcAft>
                          <a:spcPts val="0"/>
                        </a:spcAft>
                        <a:buNone/>
                      </a:pPr>
                      <a:r>
                        <a:rPr lang="ru-RU">
                          <a:solidFill>
                            <a:srgbClr val="1F3864"/>
                          </a:solidFill>
                          <a:latin typeface="Times New Roman"/>
                          <a:ea typeface="Times New Roman"/>
                          <a:cs typeface="Times New Roman"/>
                          <a:sym typeface="Times New Roman"/>
                        </a:rPr>
                        <a:t>Калория мөлшері</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7650">
                <a:tc vMerge="1"/>
                <a:tc vMerge="1"/>
                <a:tc vMerge="1"/>
                <a:tc>
                  <a:txBody>
                    <a:bodyPr/>
                    <a:lstStyle/>
                    <a:p>
                      <a:pPr indent="0" lvl="0" marL="0" marR="0" rtl="0" algn="ctr">
                        <a:lnSpc>
                          <a:spcPct val="100000"/>
                        </a:lnSpc>
                        <a:spcBef>
                          <a:spcPts val="0"/>
                        </a:spcBef>
                        <a:spcAft>
                          <a:spcPts val="0"/>
                        </a:spcAft>
                        <a:buNone/>
                      </a:pPr>
                      <a:r>
                        <a:rPr lang="ru-RU">
                          <a:solidFill>
                            <a:srgbClr val="1F3864"/>
                          </a:solidFill>
                          <a:latin typeface="Times New Roman"/>
                          <a:ea typeface="Times New Roman"/>
                          <a:cs typeface="Times New Roman"/>
                          <a:sym typeface="Times New Roman"/>
                        </a:rPr>
                        <a:t>Ақуыздар, г</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Font typeface="Arial"/>
                        <a:buNone/>
                      </a:pPr>
                      <a:r>
                        <a:rPr lang="ru-RU">
                          <a:solidFill>
                            <a:srgbClr val="1F3864"/>
                          </a:solidFill>
                          <a:latin typeface="Times New Roman"/>
                          <a:ea typeface="Times New Roman"/>
                          <a:cs typeface="Times New Roman"/>
                          <a:sym typeface="Times New Roman"/>
                        </a:rPr>
                        <a:t>Майлар, г</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Font typeface="Arial"/>
                        <a:buNone/>
                      </a:pPr>
                      <a:r>
                        <a:rPr lang="ru-RU">
                          <a:solidFill>
                            <a:srgbClr val="1F3864"/>
                          </a:solidFill>
                          <a:latin typeface="Times New Roman"/>
                          <a:ea typeface="Times New Roman"/>
                          <a:cs typeface="Times New Roman"/>
                          <a:sym typeface="Times New Roman"/>
                        </a:rPr>
                        <a:t>Көмірсулар, г</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r>
              <a:tr h="1531300">
                <a:tc>
                  <a:txBody>
                    <a:bodyPr/>
                    <a:lstStyle/>
                    <a:p>
                      <a:pPr indent="0" lvl="0" marL="0" rtl="0" algn="l">
                        <a:spcBef>
                          <a:spcPts val="0"/>
                        </a:spcBef>
                        <a:spcAft>
                          <a:spcPts val="0"/>
                        </a:spcAft>
                        <a:buSzPts val="1100"/>
                        <a:buNone/>
                      </a:pPr>
                      <a:r>
                        <a:rPr lang="ru-RU" sz="1400">
                          <a:solidFill>
                            <a:srgbClr val="1F3864"/>
                          </a:solidFill>
                          <a:latin typeface="Times New Roman"/>
                          <a:ea typeface="Times New Roman"/>
                          <a:cs typeface="Times New Roman"/>
                          <a:sym typeface="Times New Roman"/>
                        </a:rPr>
                        <a:t>Сиыр еті </a:t>
                      </a:r>
                      <a:endParaRPr sz="1400">
                        <a:solidFill>
                          <a:srgbClr val="1F3864"/>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ru-RU" sz="1400">
                          <a:solidFill>
                            <a:srgbClr val="1F3864"/>
                          </a:solidFill>
                          <a:latin typeface="Times New Roman"/>
                          <a:ea typeface="Times New Roman"/>
                          <a:cs typeface="Times New Roman"/>
                          <a:sym typeface="Times New Roman"/>
                        </a:rPr>
                        <a:t>Цуккини шикі</a:t>
                      </a:r>
                      <a:endParaRPr sz="1400">
                        <a:solidFill>
                          <a:srgbClr val="1F3864"/>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ru-RU" sz="1400">
                          <a:solidFill>
                            <a:srgbClr val="1F3864"/>
                          </a:solidFill>
                          <a:latin typeface="Times New Roman"/>
                          <a:ea typeface="Times New Roman"/>
                          <a:cs typeface="Times New Roman"/>
                          <a:sym typeface="Times New Roman"/>
                        </a:rPr>
                        <a:t>Сәбіз </a:t>
                      </a:r>
                      <a:endParaRPr sz="1400">
                        <a:solidFill>
                          <a:srgbClr val="1F3864"/>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ru-RU" sz="1400">
                          <a:solidFill>
                            <a:srgbClr val="1F3864"/>
                          </a:solidFill>
                          <a:latin typeface="Times New Roman"/>
                          <a:ea typeface="Times New Roman"/>
                          <a:cs typeface="Times New Roman"/>
                          <a:sym typeface="Times New Roman"/>
                        </a:rPr>
                        <a:t>Тауық жұмыртқасы</a:t>
                      </a:r>
                      <a:endParaRPr sz="1400">
                        <a:solidFill>
                          <a:srgbClr val="1F3864"/>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ru-RU" sz="1400">
                          <a:solidFill>
                            <a:srgbClr val="1F3864"/>
                          </a:solidFill>
                          <a:latin typeface="Times New Roman"/>
                          <a:ea typeface="Times New Roman"/>
                          <a:cs typeface="Times New Roman"/>
                          <a:sym typeface="Times New Roman"/>
                        </a:rPr>
                        <a:t>Күнбағыс майы</a:t>
                      </a:r>
                      <a:endParaRPr sz="1400">
                        <a:solidFill>
                          <a:srgbClr val="1F3864"/>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ru-RU" sz="1400">
                          <a:solidFill>
                            <a:srgbClr val="1F3864"/>
                          </a:solidFill>
                          <a:latin typeface="Times New Roman"/>
                          <a:ea typeface="Times New Roman"/>
                          <a:cs typeface="Times New Roman"/>
                          <a:sym typeface="Times New Roman"/>
                        </a:rPr>
                        <a:t>Йодталған тұз </a:t>
                      </a:r>
                      <a:endParaRPr sz="1400">
                        <a:solidFill>
                          <a:srgbClr val="1F3864"/>
                        </a:solidFill>
                        <a:latin typeface="Times New Roman"/>
                        <a:ea typeface="Times New Roman"/>
                        <a:cs typeface="Times New Roman"/>
                        <a:sym typeface="Times New Roman"/>
                      </a:endParaRPr>
                    </a:p>
                    <a:p>
                      <a:pPr indent="0" lvl="0" marL="0" rtl="0" algn="l">
                        <a:spcBef>
                          <a:spcPts val="0"/>
                        </a:spcBef>
                        <a:spcAft>
                          <a:spcPts val="0"/>
                        </a:spcAft>
                        <a:buSzPts val="1100"/>
                        <a:buNone/>
                      </a:pPr>
                      <a:r>
                        <a:rPr b="1" lang="ru-RU" sz="1400">
                          <a:solidFill>
                            <a:srgbClr val="1F3864"/>
                          </a:solidFill>
                          <a:latin typeface="Times New Roman"/>
                          <a:ea typeface="Times New Roman"/>
                          <a:cs typeface="Times New Roman"/>
                          <a:sym typeface="Times New Roman"/>
                        </a:rPr>
                        <a:t>Жартылай фабрикаттың массасы</a:t>
                      </a:r>
                      <a:endParaRPr b="1" sz="1400">
                        <a:solidFill>
                          <a:srgbClr val="1F3864"/>
                        </a:solidFill>
                        <a:latin typeface="Times New Roman"/>
                        <a:ea typeface="Times New Roman"/>
                        <a:cs typeface="Times New Roman"/>
                        <a:sym typeface="Times New Roman"/>
                      </a:endParaRPr>
                    </a:p>
                    <a:p>
                      <a:pPr indent="0" lvl="0" marL="0" rtl="0" algn="l">
                        <a:spcBef>
                          <a:spcPts val="0"/>
                        </a:spcBef>
                        <a:spcAft>
                          <a:spcPts val="0"/>
                        </a:spcAft>
                        <a:buSzPts val="1100"/>
                        <a:buNone/>
                      </a:pPr>
                      <a:r>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 64</a:t>
                      </a:r>
                      <a:endParaRPr sz="1400">
                        <a:solidFill>
                          <a:srgbClr val="1F3864"/>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None/>
                      </a:pPr>
                      <a:r>
                        <a:rPr lang="ru-RU" sz="1400">
                          <a:solidFill>
                            <a:srgbClr val="1F3864"/>
                          </a:solidFill>
                          <a:latin typeface="Times New Roman"/>
                          <a:ea typeface="Times New Roman"/>
                          <a:cs typeface="Times New Roman"/>
                          <a:sym typeface="Times New Roman"/>
                        </a:rPr>
                        <a:t>25</a:t>
                      </a:r>
                      <a:endParaRPr sz="1400">
                        <a:solidFill>
                          <a:srgbClr val="1F3864"/>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None/>
                      </a:pPr>
                      <a:r>
                        <a:rPr lang="ru-RU" sz="1400">
                          <a:solidFill>
                            <a:srgbClr val="1F3864"/>
                          </a:solidFill>
                          <a:latin typeface="Times New Roman"/>
                          <a:ea typeface="Times New Roman"/>
                          <a:cs typeface="Times New Roman"/>
                          <a:sym typeface="Times New Roman"/>
                        </a:rPr>
                        <a:t>11</a:t>
                      </a:r>
                      <a:endParaRPr sz="1400">
                        <a:solidFill>
                          <a:srgbClr val="1F3864"/>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None/>
                      </a:pPr>
                      <a:r>
                        <a:rPr lang="ru-RU" sz="1400">
                          <a:solidFill>
                            <a:srgbClr val="1F3864"/>
                          </a:solidFill>
                          <a:latin typeface="Times New Roman"/>
                          <a:ea typeface="Times New Roman"/>
                          <a:cs typeface="Times New Roman"/>
                          <a:sym typeface="Times New Roman"/>
                        </a:rPr>
                        <a:t>1/6шт</a:t>
                      </a:r>
                      <a:endParaRPr sz="1400">
                        <a:solidFill>
                          <a:srgbClr val="1F3864"/>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None/>
                      </a:pPr>
                      <a:r>
                        <a:rPr lang="ru-RU" sz="1400">
                          <a:solidFill>
                            <a:srgbClr val="1F3864"/>
                          </a:solidFill>
                          <a:latin typeface="Times New Roman"/>
                          <a:ea typeface="Times New Roman"/>
                          <a:cs typeface="Times New Roman"/>
                          <a:sym typeface="Times New Roman"/>
                        </a:rPr>
                        <a:t> 1</a:t>
                      </a:r>
                      <a:endParaRPr sz="1400">
                        <a:solidFill>
                          <a:srgbClr val="1F3864"/>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None/>
                      </a:pPr>
                      <a:r>
                        <a:rPr lang="ru-RU" sz="1400">
                          <a:solidFill>
                            <a:srgbClr val="1F3864"/>
                          </a:solidFill>
                          <a:latin typeface="Times New Roman"/>
                          <a:ea typeface="Times New Roman"/>
                          <a:cs typeface="Times New Roman"/>
                          <a:sym typeface="Times New Roman"/>
                        </a:rPr>
                        <a:t>0,1</a:t>
                      </a:r>
                      <a:endParaRPr sz="1400">
                        <a:solidFill>
                          <a:srgbClr val="1F3864"/>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None/>
                      </a:pPr>
                      <a:r>
                        <a:rPr lang="ru-RU" sz="1400">
                          <a:solidFill>
                            <a:srgbClr val="1F3864"/>
                          </a:solidFill>
                          <a:latin typeface="Times New Roman"/>
                          <a:ea typeface="Times New Roman"/>
                          <a:cs typeface="Times New Roman"/>
                          <a:sym typeface="Times New Roman"/>
                        </a:rPr>
                        <a:t>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 60</a:t>
                      </a:r>
                      <a:endParaRPr sz="1400">
                        <a:solidFill>
                          <a:srgbClr val="1F3864"/>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None/>
                      </a:pPr>
                      <a:r>
                        <a:rPr lang="ru-RU" sz="1400">
                          <a:solidFill>
                            <a:srgbClr val="1F3864"/>
                          </a:solidFill>
                          <a:latin typeface="Times New Roman"/>
                          <a:ea typeface="Times New Roman"/>
                          <a:cs typeface="Times New Roman"/>
                          <a:sym typeface="Times New Roman"/>
                        </a:rPr>
                        <a:t>20</a:t>
                      </a:r>
                      <a:endParaRPr sz="1400">
                        <a:solidFill>
                          <a:srgbClr val="1F3864"/>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None/>
                      </a:pPr>
                      <a:r>
                        <a:rPr lang="ru-RU" sz="1400">
                          <a:solidFill>
                            <a:srgbClr val="1F3864"/>
                          </a:solidFill>
                          <a:latin typeface="Times New Roman"/>
                          <a:ea typeface="Times New Roman"/>
                          <a:cs typeface="Times New Roman"/>
                          <a:sym typeface="Times New Roman"/>
                        </a:rPr>
                        <a:t>9</a:t>
                      </a:r>
                      <a:endParaRPr sz="1400">
                        <a:solidFill>
                          <a:srgbClr val="1F3864"/>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None/>
                      </a:pPr>
                      <a:r>
                        <a:rPr lang="ru-RU" sz="1400">
                          <a:solidFill>
                            <a:srgbClr val="1F3864"/>
                          </a:solidFill>
                          <a:latin typeface="Times New Roman"/>
                          <a:ea typeface="Times New Roman"/>
                          <a:cs typeface="Times New Roman"/>
                          <a:sym typeface="Times New Roman"/>
                        </a:rPr>
                        <a:t>5</a:t>
                      </a:r>
                      <a:endParaRPr sz="1400">
                        <a:solidFill>
                          <a:srgbClr val="1F3864"/>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None/>
                      </a:pPr>
                      <a:r>
                        <a:rPr lang="ru-RU" sz="1400">
                          <a:solidFill>
                            <a:srgbClr val="1F3864"/>
                          </a:solidFill>
                          <a:latin typeface="Times New Roman"/>
                          <a:ea typeface="Times New Roman"/>
                          <a:cs typeface="Times New Roman"/>
                          <a:sym typeface="Times New Roman"/>
                        </a:rPr>
                        <a:t>1</a:t>
                      </a:r>
                      <a:endParaRPr sz="1400">
                        <a:solidFill>
                          <a:srgbClr val="1F3864"/>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None/>
                      </a:pPr>
                      <a:r>
                        <a:rPr lang="ru-RU" sz="1400">
                          <a:solidFill>
                            <a:srgbClr val="1F3864"/>
                          </a:solidFill>
                          <a:latin typeface="Times New Roman"/>
                          <a:ea typeface="Times New Roman"/>
                          <a:cs typeface="Times New Roman"/>
                          <a:sym typeface="Times New Roman"/>
                        </a:rPr>
                        <a:t>0,1</a:t>
                      </a:r>
                      <a:endParaRPr sz="1400">
                        <a:solidFill>
                          <a:srgbClr val="1F3864"/>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None/>
                      </a:pPr>
                      <a:r>
                        <a:rPr b="1" lang="ru-RU" sz="1400">
                          <a:solidFill>
                            <a:srgbClr val="1F3864"/>
                          </a:solidFill>
                          <a:latin typeface="Times New Roman"/>
                          <a:ea typeface="Times New Roman"/>
                          <a:cs typeface="Times New Roman"/>
                          <a:sym typeface="Times New Roman"/>
                        </a:rPr>
                        <a:t>85</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3825">
                <a:tc>
                  <a:txBody>
                    <a:bodyPr/>
                    <a:lstStyle/>
                    <a:p>
                      <a:pPr indent="0" lvl="0" marL="0" rtl="0" algn="l">
                        <a:spcBef>
                          <a:spcPts val="0"/>
                        </a:spcBef>
                        <a:spcAft>
                          <a:spcPts val="0"/>
                        </a:spcAft>
                        <a:buNone/>
                      </a:pPr>
                      <a:r>
                        <a:rPr b="1" lang="ru-RU">
                          <a:solidFill>
                            <a:srgbClr val="1F3864"/>
                          </a:solidFill>
                          <a:latin typeface="Times New Roman"/>
                          <a:ea typeface="Times New Roman"/>
                          <a:cs typeface="Times New Roman"/>
                          <a:sym typeface="Times New Roman"/>
                        </a:rPr>
                        <a:t>ТАҒАМНЫҢ ШЫҒЫМЫ</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70</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12,5</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3,4</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1,1</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88,4</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176" name="Google Shape;176;p12"/>
          <p:cNvGraphicFramePr/>
          <p:nvPr/>
        </p:nvGraphicFramePr>
        <p:xfrm>
          <a:off x="1970366" y="4541279"/>
          <a:ext cx="3000000" cy="3000000"/>
        </p:xfrm>
        <a:graphic>
          <a:graphicData uri="http://schemas.openxmlformats.org/drawingml/2006/table">
            <a:tbl>
              <a:tblPr bandRow="1" firstCol="1" firstRow="1">
                <a:noFill/>
                <a:tableStyleId>{EB24EB50-E294-4B8E-99E3-8FCD6BB5DA7F}</a:tableStyleId>
              </a:tblPr>
              <a:tblGrid>
                <a:gridCol w="1112775"/>
                <a:gridCol w="1304600"/>
                <a:gridCol w="1381350"/>
                <a:gridCol w="978450"/>
                <a:gridCol w="1093550"/>
                <a:gridCol w="920900"/>
                <a:gridCol w="1227875"/>
              </a:tblGrid>
              <a:tr h="457200">
                <a:tc rowSpan="4">
                  <a:txBody>
                    <a:bodyPr/>
                    <a:lstStyle/>
                    <a:p>
                      <a:pPr indent="0" lvl="0" marL="0" marR="0" rtl="0" algn="l">
                        <a:lnSpc>
                          <a:spcPct val="100000"/>
                        </a:lnSpc>
                        <a:spcBef>
                          <a:spcPts val="0"/>
                        </a:spcBef>
                        <a:spcAft>
                          <a:spcPts val="0"/>
                        </a:spcAft>
                        <a:buClr>
                          <a:srgbClr val="000000"/>
                        </a:buClr>
                        <a:buFont typeface="Arial"/>
                        <a:buNone/>
                      </a:pPr>
                      <a:r>
                        <a:rPr lang="ru-RU">
                          <a:solidFill>
                            <a:srgbClr val="1F3864"/>
                          </a:solidFill>
                          <a:latin typeface="Times New Roman"/>
                          <a:ea typeface="Times New Roman"/>
                          <a:cs typeface="Times New Roman"/>
                          <a:sym typeface="Times New Roman"/>
                        </a:rPr>
                        <a:t>Дәрумен</a:t>
                      </a:r>
                      <a:r>
                        <a:rPr lang="ru-RU">
                          <a:solidFill>
                            <a:srgbClr val="1F3864"/>
                          </a:solidFill>
                          <a:latin typeface="Times New Roman"/>
                          <a:ea typeface="Times New Roman"/>
                          <a:cs typeface="Times New Roman"/>
                          <a:sym typeface="Times New Roman"/>
                        </a:rPr>
                        <a:t>дер</a:t>
                      </a:r>
                      <a:endParaRPr b="1" sz="1400">
                        <a:solidFill>
                          <a:srgbClr val="1F3864"/>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b="1" sz="1400">
                        <a:solidFill>
                          <a:srgbClr val="1F3864"/>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b="1" sz="1400">
                        <a:solidFill>
                          <a:srgbClr val="1F3864"/>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b="1" sz="1400">
                        <a:solidFill>
                          <a:srgbClr val="1F3864"/>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А </a:t>
                      </a:r>
                      <a:r>
                        <a:rPr lang="ru-RU" sz="1400">
                          <a:solidFill>
                            <a:srgbClr val="1F3864"/>
                          </a:solidFill>
                          <a:latin typeface="Times New Roman"/>
                          <a:ea typeface="Times New Roman"/>
                          <a:cs typeface="Times New Roman"/>
                          <a:sym typeface="Times New Roman"/>
                        </a:rPr>
                        <a:t>мкг</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D м</a:t>
                      </a:r>
                      <a:r>
                        <a:rPr lang="ru-RU" sz="1400">
                          <a:solidFill>
                            <a:srgbClr val="1F3864"/>
                          </a:solidFill>
                          <a:latin typeface="Times New Roman"/>
                          <a:ea typeface="Times New Roman"/>
                          <a:cs typeface="Times New Roman"/>
                          <a:sym typeface="Times New Roman"/>
                        </a:rPr>
                        <a:t>кг</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Е </a:t>
                      </a:r>
                      <a:r>
                        <a:rPr lang="ru-RU" sz="1400">
                          <a:solidFill>
                            <a:srgbClr val="1F3864"/>
                          </a:solidFill>
                          <a:latin typeface="Times New Roman"/>
                          <a:ea typeface="Times New Roman"/>
                          <a:cs typeface="Times New Roman"/>
                          <a:sym typeface="Times New Roman"/>
                        </a:rPr>
                        <a:t>мг</a:t>
                      </a:r>
                      <a:endParaRPr b="1" sz="1400">
                        <a:solidFill>
                          <a:srgbClr val="1F3864"/>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К </a:t>
                      </a:r>
                      <a:r>
                        <a:rPr lang="ru-RU" sz="1400">
                          <a:solidFill>
                            <a:srgbClr val="1F3864"/>
                          </a:solidFill>
                          <a:latin typeface="Times New Roman"/>
                          <a:ea typeface="Times New Roman"/>
                          <a:cs typeface="Times New Roman"/>
                          <a:sym typeface="Times New Roman"/>
                        </a:rPr>
                        <a:t>мкг</a:t>
                      </a:r>
                      <a:endParaRPr b="1" sz="1400">
                        <a:solidFill>
                          <a:srgbClr val="1F3864"/>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С </a:t>
                      </a:r>
                      <a:r>
                        <a:rPr lang="ru-RU" sz="1400">
                          <a:solidFill>
                            <a:srgbClr val="1F3864"/>
                          </a:solidFill>
                          <a:latin typeface="Times New Roman"/>
                          <a:ea typeface="Times New Roman"/>
                          <a:cs typeface="Times New Roman"/>
                          <a:sym typeface="Times New Roman"/>
                        </a:rPr>
                        <a:t>мг</a:t>
                      </a:r>
                      <a:endParaRPr b="1" sz="1400">
                        <a:solidFill>
                          <a:srgbClr val="1F3864"/>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ru-RU">
                          <a:solidFill>
                            <a:srgbClr val="1F3864"/>
                          </a:solidFill>
                          <a:latin typeface="Times New Roman"/>
                          <a:ea typeface="Times New Roman"/>
                          <a:cs typeface="Times New Roman"/>
                          <a:sym typeface="Times New Roman"/>
                        </a:rPr>
                        <a:t>Диеталық талшық,</a:t>
                      </a:r>
                      <a:r>
                        <a:rPr lang="ru-RU" sz="1400">
                          <a:solidFill>
                            <a:srgbClr val="1F3864"/>
                          </a:solidFill>
                          <a:latin typeface="Times New Roman"/>
                          <a:ea typeface="Times New Roman"/>
                          <a:cs typeface="Times New Roman"/>
                          <a:sym typeface="Times New Roman"/>
                        </a:rPr>
                        <a:t> г</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32000">
                <a:tc vMerge="1"/>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104,4 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0</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1 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2 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1,9 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0,5 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81125">
                <a:tc vMerge="1"/>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В1 мг</a:t>
                      </a:r>
                      <a:endParaRPr b="1"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В2 мг</a:t>
                      </a:r>
                      <a:endParaRPr b="1"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В3 мг</a:t>
                      </a:r>
                      <a:endParaRPr b="1"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В6 мг</a:t>
                      </a:r>
                      <a:endParaRPr b="1"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В9 мкг</a:t>
                      </a:r>
                      <a:endParaRPr b="1"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В12 мкг</a:t>
                      </a:r>
                      <a:endParaRPr b="1"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0575">
                <a:tc vMerge="1"/>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0,1 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0,1 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4 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0,2 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0,8 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0,9 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08425">
                <a:tc rowSpan="2">
                  <a:txBody>
                    <a:bodyPr/>
                    <a:lstStyle/>
                    <a:p>
                      <a:pPr indent="0" lvl="0" marL="0" rtl="0" algn="l">
                        <a:spcBef>
                          <a:spcPts val="0"/>
                        </a:spcBef>
                        <a:spcAft>
                          <a:spcPts val="0"/>
                        </a:spcAft>
                        <a:buClr>
                          <a:schemeClr val="dk1"/>
                        </a:buClr>
                        <a:buSzPts val="1100"/>
                        <a:buFont typeface="Arial"/>
                        <a:buNone/>
                      </a:pPr>
                      <a:r>
                        <a:rPr lang="ru-RU">
                          <a:solidFill>
                            <a:srgbClr val="1F3864"/>
                          </a:solidFill>
                          <a:latin typeface="Times New Roman"/>
                          <a:ea typeface="Times New Roman"/>
                          <a:cs typeface="Times New Roman"/>
                          <a:sym typeface="Times New Roman"/>
                        </a:rPr>
                        <a:t>Минералдар</a:t>
                      </a:r>
                      <a:endParaRPr/>
                    </a:p>
                    <a:p>
                      <a:pPr indent="0" lvl="0" marL="0" marR="0" rtl="0" algn="l">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 </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Ca мг</a:t>
                      </a:r>
                      <a:endParaRPr b="1"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P мг</a:t>
                      </a:r>
                      <a:endParaRPr b="1"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Mg мг</a:t>
                      </a:r>
                      <a:endParaRPr b="1"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K мг</a:t>
                      </a:r>
                      <a:endParaRPr b="1"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Fe мг</a:t>
                      </a:r>
                      <a:endParaRPr b="1"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Na мг</a:t>
                      </a:r>
                      <a:endParaRPr b="1"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45325">
                <a:tc vMerge="1"/>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7,9</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92</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14,8</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222,1</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1,5</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ru-RU" sz="1400">
                          <a:solidFill>
                            <a:srgbClr val="1F3864"/>
                          </a:solidFill>
                          <a:latin typeface="Times New Roman"/>
                          <a:ea typeface="Times New Roman"/>
                          <a:cs typeface="Times New Roman"/>
                          <a:sym typeface="Times New Roman"/>
                        </a:rPr>
                        <a:t>0,1</a:t>
                      </a:r>
                      <a:endParaRPr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77" name="Google Shape;177;p12"/>
          <p:cNvSpPr txBox="1"/>
          <p:nvPr/>
        </p:nvSpPr>
        <p:spPr>
          <a:xfrm>
            <a:off x="2582775" y="6421931"/>
            <a:ext cx="7560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ru-RU" sz="1600">
                <a:solidFill>
                  <a:srgbClr val="002060"/>
                </a:solidFill>
                <a:latin typeface="Times New Roman"/>
                <a:ea typeface="Times New Roman"/>
                <a:cs typeface="Times New Roman"/>
                <a:sym typeface="Times New Roman"/>
              </a:rPr>
              <a:t>Тағамда тағамдық аллергендердің болуы - Ж (жұмыртқа)</a:t>
            </a:r>
            <a:r>
              <a:rPr b="1" lang="ru-RU" sz="1600">
                <a:solidFill>
                  <a:srgbClr val="002060"/>
                </a:solidFill>
                <a:latin typeface="Times New Roman"/>
                <a:ea typeface="Times New Roman"/>
                <a:cs typeface="Times New Roman"/>
                <a:sym typeface="Times New Roman"/>
              </a:rPr>
              <a:t>.</a:t>
            </a:r>
            <a:endParaRPr sz="1600">
              <a:solidFill>
                <a:srgbClr val="00206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3"/>
          <p:cNvSpPr txBox="1"/>
          <p:nvPr/>
        </p:nvSpPr>
        <p:spPr>
          <a:xfrm>
            <a:off x="2073562" y="836713"/>
            <a:ext cx="8244900" cy="5422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ru-RU" sz="1700">
                <a:solidFill>
                  <a:srgbClr val="002060"/>
                </a:solidFill>
                <a:latin typeface="Times New Roman"/>
                <a:ea typeface="Times New Roman"/>
                <a:cs typeface="Times New Roman"/>
                <a:sym typeface="Times New Roman"/>
              </a:rPr>
              <a:t>Тағам дайындау технологиясы</a:t>
            </a:r>
            <a:endParaRPr sz="1700">
              <a:solidFill>
                <a:srgbClr val="002060"/>
              </a:solidFill>
              <a:latin typeface="Times New Roman"/>
              <a:ea typeface="Times New Roman"/>
              <a:cs typeface="Times New Roman"/>
              <a:sym typeface="Times New Roman"/>
            </a:endParaRPr>
          </a:p>
          <a:p>
            <a:pPr indent="0" lvl="0" marL="0" marR="487044" rtl="0" algn="just">
              <a:lnSpc>
                <a:spcPct val="95000"/>
              </a:lnSpc>
              <a:spcBef>
                <a:spcPts val="1005"/>
              </a:spcBef>
              <a:spcAft>
                <a:spcPts val="0"/>
              </a:spcAft>
              <a:buNone/>
            </a:pPr>
            <a:r>
              <a:rPr lang="ru-RU" sz="1500">
                <a:solidFill>
                  <a:srgbClr val="002060"/>
                </a:solidFill>
                <a:latin typeface="Times New Roman"/>
                <a:ea typeface="Times New Roman"/>
                <a:cs typeface="Times New Roman"/>
                <a:sym typeface="Times New Roman"/>
              </a:rPr>
              <a:t>Асқабақ пен сәбізді қайнап жатқан суға салып, баяу қайнау режимінде қақпағы жабық ыдыста толық піскенге дейін қайнатады, содан кейін сорпасын төгеді. Дайындалған етті турап, еттартқыштан өткізеді, суытылған, піскен және ұсақталған асқабақ пен сәбізді қосып, тұздап, жақсылап араластырып, илеу арқылы біркелкі массаға келтіреді. Котлет массасынан котлеттерді қалыптастырып, өсімдік майымен майланған ыдысқа орналастырады да, 250-280 °С температурада пеште 15-20 минут немесе 180 °С температурада «бу-қуыру» режимінде пароконвектоматта 10-12 минут ішінде дайын болғанға дейін пісіреді.</a:t>
            </a:r>
            <a:endParaRPr sz="1500">
              <a:solidFill>
                <a:srgbClr val="002060"/>
              </a:solidFill>
              <a:latin typeface="Times New Roman"/>
              <a:ea typeface="Times New Roman"/>
              <a:cs typeface="Times New Roman"/>
              <a:sym typeface="Times New Roman"/>
            </a:endParaRPr>
          </a:p>
          <a:p>
            <a:pPr indent="0" lvl="0" marL="0" marR="487044" rtl="0" algn="just">
              <a:lnSpc>
                <a:spcPct val="95000"/>
              </a:lnSpc>
              <a:spcBef>
                <a:spcPts val="1005"/>
              </a:spcBef>
              <a:spcAft>
                <a:spcPts val="0"/>
              </a:spcAft>
              <a:buNone/>
            </a:pPr>
            <a:r>
              <a:t/>
            </a:r>
            <a:endParaRPr sz="1500">
              <a:solidFill>
                <a:srgbClr val="002060"/>
              </a:solidFill>
              <a:latin typeface="Times New Roman"/>
              <a:ea typeface="Times New Roman"/>
              <a:cs typeface="Times New Roman"/>
              <a:sym typeface="Times New Roman"/>
            </a:endParaRPr>
          </a:p>
          <a:p>
            <a:pPr indent="0" lvl="0" marL="0" marR="487044" rtl="0" algn="just">
              <a:lnSpc>
                <a:spcPct val="95000"/>
              </a:lnSpc>
              <a:spcBef>
                <a:spcPts val="1005"/>
              </a:spcBef>
              <a:spcAft>
                <a:spcPts val="0"/>
              </a:spcAft>
              <a:buNone/>
            </a:pPr>
            <a:r>
              <a:rPr b="1" i="1" lang="ru-RU" sz="1500">
                <a:solidFill>
                  <a:srgbClr val="002060"/>
                </a:solidFill>
                <a:latin typeface="Times New Roman"/>
                <a:ea typeface="Times New Roman"/>
                <a:cs typeface="Times New Roman"/>
                <a:sym typeface="Times New Roman"/>
              </a:rPr>
              <a:t>Сақтау шарттары және тұтыну мерзімі  </a:t>
            </a:r>
            <a:endParaRPr b="1" i="1" sz="1500">
              <a:solidFill>
                <a:srgbClr val="002060"/>
              </a:solidFill>
              <a:latin typeface="Times New Roman"/>
              <a:ea typeface="Times New Roman"/>
              <a:cs typeface="Times New Roman"/>
              <a:sym typeface="Times New Roman"/>
            </a:endParaRPr>
          </a:p>
          <a:p>
            <a:pPr indent="0" lvl="0" marL="0" marR="487044" rtl="0" algn="just">
              <a:lnSpc>
                <a:spcPct val="95000"/>
              </a:lnSpc>
              <a:spcBef>
                <a:spcPts val="1005"/>
              </a:spcBef>
              <a:spcAft>
                <a:spcPts val="0"/>
              </a:spcAft>
              <a:buNone/>
            </a:pPr>
            <a:r>
              <a:rPr lang="ru-RU" sz="1500">
                <a:solidFill>
                  <a:srgbClr val="002060"/>
                </a:solidFill>
                <a:latin typeface="Times New Roman"/>
                <a:ea typeface="Times New Roman"/>
                <a:cs typeface="Times New Roman"/>
                <a:sym typeface="Times New Roman"/>
              </a:rPr>
              <a:t>Тұтыну мерзімі – 2 сағат. Беру температурасы +65-75 °C.</a:t>
            </a:r>
            <a:endParaRPr sz="1500">
              <a:solidFill>
                <a:srgbClr val="002060"/>
              </a:solidFill>
              <a:latin typeface="Times New Roman"/>
              <a:ea typeface="Times New Roman"/>
              <a:cs typeface="Times New Roman"/>
              <a:sym typeface="Times New Roman"/>
            </a:endParaRPr>
          </a:p>
          <a:p>
            <a:pPr indent="0" lvl="0" marL="0" marR="487044" rtl="0" algn="just">
              <a:lnSpc>
                <a:spcPct val="95000"/>
              </a:lnSpc>
              <a:spcBef>
                <a:spcPts val="1005"/>
              </a:spcBef>
              <a:spcAft>
                <a:spcPts val="0"/>
              </a:spcAft>
              <a:buNone/>
            </a:pPr>
            <a:r>
              <a:rPr lang="ru-RU" sz="1500">
                <a:solidFill>
                  <a:srgbClr val="002060"/>
                </a:solidFill>
                <a:latin typeface="Times New Roman"/>
                <a:ea typeface="Times New Roman"/>
                <a:cs typeface="Times New Roman"/>
                <a:sym typeface="Times New Roman"/>
              </a:rPr>
              <a:t>Сыртқы түрі: котлеттің пішіні – сопақша-жалпақ, ұшы үшкір  </a:t>
            </a:r>
            <a:endParaRPr sz="1500">
              <a:solidFill>
                <a:srgbClr val="002060"/>
              </a:solidFill>
              <a:latin typeface="Times New Roman"/>
              <a:ea typeface="Times New Roman"/>
              <a:cs typeface="Times New Roman"/>
              <a:sym typeface="Times New Roman"/>
            </a:endParaRPr>
          </a:p>
          <a:p>
            <a:pPr indent="0" lvl="0" marL="0" marR="487044" rtl="0" algn="just">
              <a:lnSpc>
                <a:spcPct val="95000"/>
              </a:lnSpc>
              <a:spcBef>
                <a:spcPts val="1005"/>
              </a:spcBef>
              <a:spcAft>
                <a:spcPts val="0"/>
              </a:spcAft>
              <a:buNone/>
            </a:pPr>
            <a:r>
              <a:rPr lang="ru-RU" sz="1500">
                <a:solidFill>
                  <a:srgbClr val="002060"/>
                </a:solidFill>
                <a:latin typeface="Times New Roman"/>
                <a:ea typeface="Times New Roman"/>
                <a:cs typeface="Times New Roman"/>
                <a:sym typeface="Times New Roman"/>
              </a:rPr>
              <a:t>Консистенциясы: шырынды, жұмсақ, біркелкі.  </a:t>
            </a:r>
            <a:endParaRPr sz="1500">
              <a:solidFill>
                <a:srgbClr val="002060"/>
              </a:solidFill>
              <a:latin typeface="Times New Roman"/>
              <a:ea typeface="Times New Roman"/>
              <a:cs typeface="Times New Roman"/>
              <a:sym typeface="Times New Roman"/>
            </a:endParaRPr>
          </a:p>
          <a:p>
            <a:pPr indent="0" lvl="0" marL="0" marR="487044" rtl="0" algn="just">
              <a:lnSpc>
                <a:spcPct val="95000"/>
              </a:lnSpc>
              <a:spcBef>
                <a:spcPts val="1005"/>
              </a:spcBef>
              <a:spcAft>
                <a:spcPts val="0"/>
              </a:spcAft>
              <a:buNone/>
            </a:pPr>
            <a:r>
              <a:rPr lang="ru-RU" sz="1500">
                <a:solidFill>
                  <a:srgbClr val="002060"/>
                </a:solidFill>
                <a:latin typeface="Times New Roman"/>
                <a:ea typeface="Times New Roman"/>
                <a:cs typeface="Times New Roman"/>
                <a:sym typeface="Times New Roman"/>
              </a:rPr>
              <a:t>Түсі: қыртысы – ашық қоңыр, көкөніс бөлшектерімен.  </a:t>
            </a:r>
            <a:endParaRPr sz="1500">
              <a:solidFill>
                <a:srgbClr val="002060"/>
              </a:solidFill>
              <a:latin typeface="Times New Roman"/>
              <a:ea typeface="Times New Roman"/>
              <a:cs typeface="Times New Roman"/>
              <a:sym typeface="Times New Roman"/>
            </a:endParaRPr>
          </a:p>
          <a:p>
            <a:pPr indent="0" lvl="0" marL="0" marR="487044" rtl="0" algn="just">
              <a:lnSpc>
                <a:spcPct val="95000"/>
              </a:lnSpc>
              <a:spcBef>
                <a:spcPts val="1005"/>
              </a:spcBef>
              <a:spcAft>
                <a:spcPts val="0"/>
              </a:spcAft>
              <a:buNone/>
            </a:pPr>
            <a:r>
              <a:rPr lang="ru-RU" sz="1500">
                <a:solidFill>
                  <a:srgbClr val="002060"/>
                </a:solidFill>
                <a:latin typeface="Times New Roman"/>
                <a:ea typeface="Times New Roman"/>
                <a:cs typeface="Times New Roman"/>
                <a:sym typeface="Times New Roman"/>
              </a:rPr>
              <a:t>Дәмі – жеткілікті тұздалған, ет пен көкөністің дәмі сезіледі  </a:t>
            </a:r>
            <a:endParaRPr sz="1500">
              <a:solidFill>
                <a:srgbClr val="002060"/>
              </a:solidFill>
              <a:latin typeface="Times New Roman"/>
              <a:ea typeface="Times New Roman"/>
              <a:cs typeface="Times New Roman"/>
              <a:sym typeface="Times New Roman"/>
            </a:endParaRPr>
          </a:p>
          <a:p>
            <a:pPr indent="0" lvl="0" marL="0" marR="487044" rtl="0" algn="just">
              <a:lnSpc>
                <a:spcPct val="95000"/>
              </a:lnSpc>
              <a:spcBef>
                <a:spcPts val="1005"/>
              </a:spcBef>
              <a:spcAft>
                <a:spcPts val="0"/>
              </a:spcAft>
              <a:buNone/>
            </a:pPr>
            <a:r>
              <a:rPr lang="ru-RU" sz="1500">
                <a:solidFill>
                  <a:srgbClr val="002060"/>
                </a:solidFill>
                <a:latin typeface="Times New Roman"/>
                <a:ea typeface="Times New Roman"/>
                <a:cs typeface="Times New Roman"/>
                <a:sym typeface="Times New Roman"/>
              </a:rPr>
              <a:t>Иісі – рецептурадағы өнімдерге тән иіс</a:t>
            </a:r>
            <a:endParaRPr sz="1500">
              <a:solidFill>
                <a:srgbClr val="002060"/>
              </a:solidFill>
              <a:latin typeface="Times New Roman"/>
              <a:ea typeface="Times New Roman"/>
              <a:cs typeface="Times New Roman"/>
              <a:sym typeface="Times New Roman"/>
            </a:endParaRPr>
          </a:p>
          <a:p>
            <a:pPr indent="0" lvl="0" marL="0" marR="487044" rtl="0" algn="just">
              <a:lnSpc>
                <a:spcPct val="95000"/>
              </a:lnSpc>
              <a:spcBef>
                <a:spcPts val="5"/>
              </a:spcBef>
              <a:spcAft>
                <a:spcPts val="0"/>
              </a:spcAft>
              <a:buNone/>
            </a:pPr>
            <a:r>
              <a:t/>
            </a:r>
            <a:endParaRPr sz="1500">
              <a:solidFill>
                <a:srgbClr val="002060"/>
              </a:solidFill>
              <a:latin typeface="Times New Roman"/>
              <a:ea typeface="Times New Roman"/>
              <a:cs typeface="Times New Roman"/>
              <a:sym typeface="Times New Roman"/>
            </a:endParaRPr>
          </a:p>
          <a:p>
            <a:pPr indent="0" lvl="0" marL="0" marR="0" rtl="0" algn="just">
              <a:lnSpc>
                <a:spcPct val="115000"/>
              </a:lnSpc>
              <a:spcBef>
                <a:spcPts val="1000"/>
              </a:spcBef>
              <a:spcAft>
                <a:spcPts val="0"/>
              </a:spcAft>
              <a:buNone/>
            </a:pPr>
            <a:r>
              <a:t/>
            </a:r>
            <a:endParaRPr sz="1500">
              <a:solidFill>
                <a:srgbClr val="002060"/>
              </a:solidFill>
              <a:latin typeface="Times New Roman"/>
              <a:ea typeface="Times New Roman"/>
              <a:cs typeface="Times New Roman"/>
              <a:sym typeface="Times New Roman"/>
            </a:endParaRPr>
          </a:p>
        </p:txBody>
      </p:sp>
      <p:sp>
        <p:nvSpPr>
          <p:cNvPr id="183" name="Google Shape;183;p13"/>
          <p:cNvSpPr txBox="1"/>
          <p:nvPr/>
        </p:nvSpPr>
        <p:spPr>
          <a:xfrm>
            <a:off x="2056210" y="71314"/>
            <a:ext cx="8079581" cy="604455"/>
          </a:xfrm>
          <a:prstGeom prst="rect">
            <a:avLst/>
          </a:prstGeom>
          <a:noFill/>
          <a:ln>
            <a:noFill/>
          </a:ln>
        </p:spPr>
        <p:txBody>
          <a:bodyPr anchorCtr="0" anchor="t" bIns="45700" lIns="91425" spcFirstLastPara="1" rIns="91425" wrap="square" tIns="45700">
            <a:normAutofit fontScale="70000"/>
          </a:bodyPr>
          <a:lstStyle/>
          <a:p>
            <a:pPr indent="0" lvl="0" marL="0" marR="0" rtl="0" algn="ctr">
              <a:lnSpc>
                <a:spcPct val="90000"/>
              </a:lnSpc>
              <a:spcBef>
                <a:spcPts val="0"/>
              </a:spcBef>
              <a:spcAft>
                <a:spcPts val="0"/>
              </a:spcAft>
              <a:buClr>
                <a:srgbClr val="1F3864"/>
              </a:buClr>
              <a:buSzPct val="100000"/>
              <a:buFont typeface="Times New Roman"/>
              <a:buNone/>
            </a:pPr>
            <a:r>
              <a:rPr b="1" lang="ru-RU" sz="3200">
                <a:solidFill>
                  <a:srgbClr val="1F3864"/>
                </a:solidFill>
                <a:latin typeface="Times New Roman"/>
                <a:ea typeface="Times New Roman"/>
                <a:cs typeface="Times New Roman"/>
                <a:sym typeface="Times New Roman"/>
              </a:rPr>
              <a:t>Тағамның технологиялық картасының мысалы (жалғасы)</a:t>
            </a:r>
            <a:endParaRPr sz="3200">
              <a:solidFill>
                <a:schemeClr val="accen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descr="Фон для презентации фрукты" id="188" name="Google Shape;188;p14"/>
          <p:cNvSpPr/>
          <p:nvPr/>
        </p:nvSpPr>
        <p:spPr>
          <a:xfrm>
            <a:off x="1679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189" name="Google Shape;189;p14"/>
          <p:cNvGraphicFramePr/>
          <p:nvPr/>
        </p:nvGraphicFramePr>
        <p:xfrm>
          <a:off x="2298370" y="1843821"/>
          <a:ext cx="3000000" cy="3000000"/>
        </p:xfrm>
        <a:graphic>
          <a:graphicData uri="http://schemas.openxmlformats.org/drawingml/2006/table">
            <a:tbl>
              <a:tblPr>
                <a:noFill/>
                <a:tableStyleId>{B718A291-E83E-4C7B-9769-11E1099159C3}</a:tableStyleId>
              </a:tblPr>
              <a:tblGrid>
                <a:gridCol w="650175"/>
                <a:gridCol w="2718550"/>
                <a:gridCol w="780200"/>
                <a:gridCol w="828975"/>
                <a:gridCol w="715200"/>
                <a:gridCol w="780200"/>
                <a:gridCol w="670500"/>
              </a:tblGrid>
              <a:tr h="339850">
                <a:tc>
                  <a:txBody>
                    <a:bodyPr/>
                    <a:lstStyle/>
                    <a:p>
                      <a:pPr indent="0" lvl="0" marL="0" marR="0" rtl="0" algn="l">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 карт</a:t>
                      </a:r>
                      <a:endParaRPr/>
                    </a:p>
                  </a:txBody>
                  <a:tcPr marT="6450" marB="0" marR="6450" marL="6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ru-RU">
                          <a:solidFill>
                            <a:srgbClr val="1F3864"/>
                          </a:solidFill>
                          <a:latin typeface="Times New Roman"/>
                          <a:ea typeface="Times New Roman"/>
                          <a:cs typeface="Times New Roman"/>
                          <a:sym typeface="Times New Roman"/>
                        </a:rPr>
                        <a:t>Тағам тауы</a:t>
                      </a:r>
                      <a:endParaRPr/>
                    </a:p>
                  </a:txBody>
                  <a:tcPr marT="6450" marB="0" marR="6450" marL="6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ru-RU">
                          <a:solidFill>
                            <a:srgbClr val="1F3864"/>
                          </a:solidFill>
                          <a:latin typeface="Times New Roman"/>
                          <a:ea typeface="Times New Roman"/>
                          <a:cs typeface="Times New Roman"/>
                          <a:sym typeface="Times New Roman"/>
                        </a:rPr>
                        <a:t>Шығымы</a:t>
                      </a:r>
                      <a:r>
                        <a:rPr b="1" i="0" lang="ru-RU" sz="1400" u="none" strike="noStrike">
                          <a:solidFill>
                            <a:srgbClr val="1F3864"/>
                          </a:solidFill>
                          <a:latin typeface="Times New Roman"/>
                          <a:ea typeface="Times New Roman"/>
                          <a:cs typeface="Times New Roman"/>
                          <a:sym typeface="Times New Roman"/>
                        </a:rPr>
                        <a:t>, г</a:t>
                      </a:r>
                      <a:endParaRPr/>
                    </a:p>
                  </a:txBody>
                  <a:tcPr marT="6450" marB="0" marR="6450" marL="6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ru-RU">
                          <a:solidFill>
                            <a:srgbClr val="1F3864"/>
                          </a:solidFill>
                          <a:latin typeface="Times New Roman"/>
                          <a:ea typeface="Times New Roman"/>
                          <a:cs typeface="Times New Roman"/>
                          <a:sym typeface="Times New Roman"/>
                        </a:rPr>
                        <a:t>Ақуыз</a:t>
                      </a:r>
                      <a:r>
                        <a:rPr b="1" i="0" lang="ru-RU" sz="1400" u="none" strike="noStrike">
                          <a:solidFill>
                            <a:srgbClr val="1F3864"/>
                          </a:solidFill>
                          <a:latin typeface="Times New Roman"/>
                          <a:ea typeface="Times New Roman"/>
                          <a:cs typeface="Times New Roman"/>
                          <a:sym typeface="Times New Roman"/>
                        </a:rPr>
                        <a:t>, г</a:t>
                      </a:r>
                      <a:endParaRPr/>
                    </a:p>
                  </a:txBody>
                  <a:tcPr marT="6450" marB="0" marR="6450" marL="6450" anchor="ctr">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ru-RU">
                          <a:solidFill>
                            <a:srgbClr val="1F3864"/>
                          </a:solidFill>
                          <a:latin typeface="Times New Roman"/>
                          <a:ea typeface="Times New Roman"/>
                          <a:cs typeface="Times New Roman"/>
                          <a:sym typeface="Times New Roman"/>
                        </a:rPr>
                        <a:t>Майлар, г</a:t>
                      </a:r>
                      <a:endParaRPr b="1"/>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ru-RU">
                          <a:solidFill>
                            <a:srgbClr val="1F3864"/>
                          </a:solidFill>
                          <a:latin typeface="Times New Roman"/>
                          <a:ea typeface="Times New Roman"/>
                          <a:cs typeface="Times New Roman"/>
                          <a:sym typeface="Times New Roman"/>
                        </a:rPr>
                        <a:t>Көмірсулар, г</a:t>
                      </a:r>
                      <a:endParaRPr b="1"/>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Ккал.</a:t>
                      </a:r>
                      <a:endParaRPr/>
                    </a:p>
                  </a:txBody>
                  <a:tcPr marT="6450" marB="0" marR="6450" marL="6450" anchor="ctr">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l">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 </a:t>
                      </a:r>
                      <a:endParaRPr/>
                    </a:p>
                  </a:txBody>
                  <a:tcPr marT="6450" marB="0" marR="6450" marL="64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Балғын көкөністер мен жүгері қосылған салат</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60</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0,76</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4,9</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2,35</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57,08</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l">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 </a:t>
                      </a:r>
                      <a:endParaRPr/>
                    </a:p>
                  </a:txBody>
                  <a:tcPr marT="6450" marB="0" marR="6450" marL="64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Пісірілген тауық таяқшалары</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80</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15,1</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5,1</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17,7</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125</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l">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 </a:t>
                      </a:r>
                      <a:endParaRPr/>
                    </a:p>
                  </a:txBody>
                  <a:tcPr marT="6450" marB="0" marR="6450" marL="64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Бешамель тұздығы</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50</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2,1</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6,6</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6</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86</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l">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 </a:t>
                      </a:r>
                      <a:endParaRPr/>
                    </a:p>
                  </a:txBody>
                  <a:tcPr marT="6450" marB="0" marR="6450" marL="64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Көкөністер қосылған күріш</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120</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2,2</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2,8</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17,68</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122,5</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78125">
                <a:tc>
                  <a:txBody>
                    <a:bodyPr/>
                    <a:lstStyle/>
                    <a:p>
                      <a:pPr indent="0" lvl="0" marL="0" marR="0" rtl="0" algn="l">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 </a:t>
                      </a:r>
                      <a:endParaRPr/>
                    </a:p>
                  </a:txBody>
                  <a:tcPr marT="6450" marB="0" marR="6450" marL="64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Қара бидай немесе тұтас дәнді нан</a:t>
                      </a:r>
                      <a:endParaRPr b="0" i="0" sz="1400" u="none" strike="noStrike">
                        <a:solidFill>
                          <a:srgbClr val="1F3864"/>
                        </a:solidFill>
                        <a:latin typeface="Times New Roman"/>
                        <a:ea typeface="Times New Roman"/>
                        <a:cs typeface="Times New Roman"/>
                        <a:sym typeface="Times New Roman"/>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20</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1,45</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0,48</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9,17</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45</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l">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 </a:t>
                      </a:r>
                      <a:endParaRPr/>
                    </a:p>
                  </a:txBody>
                  <a:tcPr marT="6450" marB="0" marR="6450" marL="64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rgbClr val="000000"/>
                        </a:buClr>
                        <a:buFont typeface="Arial"/>
                        <a:buNone/>
                      </a:pPr>
                      <a:r>
                        <a:rPr lang="ru-RU">
                          <a:solidFill>
                            <a:srgbClr val="1F3864"/>
                          </a:solidFill>
                          <a:latin typeface="Times New Roman"/>
                          <a:ea typeface="Times New Roman"/>
                          <a:cs typeface="Times New Roman"/>
                          <a:sym typeface="Times New Roman"/>
                        </a:rPr>
                        <a:t>А, Е, D дәрумендерімен байытылған 2% сүт</a:t>
                      </a:r>
                      <a:endParaRPr b="0" i="0" sz="1400" u="none" strike="noStrike">
                        <a:solidFill>
                          <a:srgbClr val="1F3864"/>
                        </a:solidFill>
                        <a:latin typeface="Times New Roman"/>
                        <a:ea typeface="Times New Roman"/>
                        <a:cs typeface="Times New Roman"/>
                        <a:sym typeface="Times New Roman"/>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150</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4,20</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3</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7,05</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87</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l">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 </a:t>
                      </a:r>
                      <a:endParaRPr/>
                    </a:p>
                  </a:txBody>
                  <a:tcPr marT="6450" marB="0" marR="6450" marL="64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Жаңа піскен алма</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200</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0,70</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0,7</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17,25</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79</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l">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 </a:t>
                      </a:r>
                      <a:endParaRPr/>
                    </a:p>
                  </a:txBody>
                  <a:tcPr marT="6450" marB="0" marR="6450" marL="64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lang="ru-RU">
                          <a:solidFill>
                            <a:srgbClr val="1F3864"/>
                          </a:solidFill>
                          <a:latin typeface="Times New Roman"/>
                          <a:ea typeface="Times New Roman"/>
                          <a:cs typeface="Times New Roman"/>
                          <a:sym typeface="Times New Roman"/>
                        </a:rPr>
                        <a:t>БАРЛЫҒЫ</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 </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26</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24</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77</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602</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l">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 </a:t>
                      </a:r>
                      <a:endParaRPr/>
                    </a:p>
                  </a:txBody>
                  <a:tcPr marT="6450" marB="0" marR="6450" marL="64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Жалпы калорияның пайызы</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u="none" strike="noStrike">
                        <a:solidFill>
                          <a:srgbClr val="1F3864"/>
                        </a:solidFill>
                        <a:latin typeface="Times New Roman"/>
                        <a:ea typeface="Times New Roman"/>
                        <a:cs typeface="Times New Roman"/>
                        <a:sym typeface="Times New Roman"/>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12%</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29%</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60%</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29%</a:t>
                      </a:r>
                      <a:endParaRPr/>
                    </a:p>
                  </a:txBody>
                  <a:tcPr marT="6450" marB="0" marR="6450" marL="6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190" name="Google Shape;190;p14"/>
          <p:cNvGraphicFramePr/>
          <p:nvPr/>
        </p:nvGraphicFramePr>
        <p:xfrm>
          <a:off x="1912232" y="5206240"/>
          <a:ext cx="3000000" cy="3000000"/>
        </p:xfrm>
        <a:graphic>
          <a:graphicData uri="http://schemas.openxmlformats.org/drawingml/2006/table">
            <a:tbl>
              <a:tblPr>
                <a:noFill/>
                <a:tableStyleId>{B718A291-E83E-4C7B-9769-11E1099159C3}</a:tableStyleId>
              </a:tblPr>
              <a:tblGrid>
                <a:gridCol w="1214725"/>
                <a:gridCol w="1025350"/>
                <a:gridCol w="1025350"/>
                <a:gridCol w="1025350"/>
                <a:gridCol w="1025350"/>
                <a:gridCol w="1025350"/>
                <a:gridCol w="1025350"/>
              </a:tblGrid>
              <a:tr h="177800">
                <a:tc rowSpan="4">
                  <a:txBody>
                    <a:bodyPr/>
                    <a:lstStyle/>
                    <a:p>
                      <a:pPr indent="0" lvl="0" marL="0" marR="0" rtl="0" algn="l">
                        <a:lnSpc>
                          <a:spcPct val="100000"/>
                        </a:lnSpc>
                        <a:spcBef>
                          <a:spcPts val="0"/>
                        </a:spcBef>
                        <a:spcAft>
                          <a:spcPts val="0"/>
                        </a:spcAft>
                        <a:buNone/>
                      </a:pPr>
                      <a:r>
                        <a:rPr b="1" lang="ru-RU">
                          <a:solidFill>
                            <a:srgbClr val="1F3864"/>
                          </a:solidFill>
                          <a:latin typeface="Times New Roman"/>
                          <a:ea typeface="Times New Roman"/>
                          <a:cs typeface="Times New Roman"/>
                          <a:sym typeface="Times New Roman"/>
                        </a:rPr>
                        <a:t>Д</a:t>
                      </a:r>
                      <a:r>
                        <a:rPr b="1" lang="ru-RU" sz="1400">
                          <a:solidFill>
                            <a:srgbClr val="1F3864"/>
                          </a:solidFill>
                          <a:latin typeface="Times New Roman"/>
                          <a:ea typeface="Times New Roman"/>
                          <a:cs typeface="Times New Roman"/>
                          <a:sym typeface="Times New Roman"/>
                        </a:rPr>
                        <a:t>әрумендер</a:t>
                      </a:r>
                      <a:endParaRPr b="1" sz="1400">
                        <a:solidFill>
                          <a:srgbClr val="1F3864"/>
                        </a:solidFill>
                        <a:latin typeface="Times New Roman"/>
                        <a:ea typeface="Times New Roman"/>
                        <a:cs typeface="Times New Roman"/>
                        <a:sym typeface="Times New Roman"/>
                      </a:endParaRPr>
                    </a:p>
                    <a:p>
                      <a:pPr indent="0" lvl="0" marL="0" rtl="0" algn="l">
                        <a:spcBef>
                          <a:spcPts val="0"/>
                        </a:spcBef>
                        <a:spcAft>
                          <a:spcPts val="0"/>
                        </a:spcAft>
                        <a:buSzPts val="1100"/>
                        <a:buNone/>
                      </a:pPr>
                      <a:r>
                        <a:t/>
                      </a:r>
                      <a:endParaRPr b="1" sz="1400">
                        <a:solidFill>
                          <a:srgbClr val="1F3864"/>
                        </a:solidFill>
                        <a:latin typeface="Times New Roman"/>
                        <a:ea typeface="Times New Roman"/>
                        <a:cs typeface="Times New Roman"/>
                        <a:sym typeface="Times New Roman"/>
                      </a:endParaRPr>
                    </a:p>
                    <a:p>
                      <a:pPr indent="0" lvl="0" marL="0" rtl="0" algn="l">
                        <a:spcBef>
                          <a:spcPts val="0"/>
                        </a:spcBef>
                        <a:spcAft>
                          <a:spcPts val="0"/>
                        </a:spcAft>
                        <a:buSzPts val="1100"/>
                        <a:buNone/>
                      </a:pPr>
                      <a:r>
                        <a:t/>
                      </a:r>
                      <a:endParaRPr b="1" sz="1400">
                        <a:solidFill>
                          <a:srgbClr val="1F3864"/>
                        </a:solidFill>
                        <a:latin typeface="Times New Roman"/>
                        <a:ea typeface="Times New Roman"/>
                        <a:cs typeface="Times New Roman"/>
                        <a:sym typeface="Times New Roman"/>
                      </a:endParaRPr>
                    </a:p>
                    <a:p>
                      <a:pPr indent="0" lvl="0" marL="0" rtl="0" algn="l">
                        <a:spcBef>
                          <a:spcPts val="0"/>
                        </a:spcBef>
                        <a:spcAft>
                          <a:spcPts val="0"/>
                        </a:spcAft>
                        <a:buSzPts val="1100"/>
                        <a:buNone/>
                      </a:pPr>
                      <a:r>
                        <a:t/>
                      </a:r>
                      <a:endParaRPr b="1" sz="1400">
                        <a:solidFill>
                          <a:srgbClr val="1F3864"/>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А</a:t>
                      </a:r>
                      <a:endParaRPr/>
                    </a:p>
                  </a:txBody>
                  <a:tcPr marT="5375" marB="0" marR="5375" marL="5375">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D</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Е</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К</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С</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u="none" strike="noStrike">
                        <a:solidFill>
                          <a:srgbClr val="1F3864"/>
                        </a:solidFill>
                        <a:latin typeface="Times New Roman"/>
                        <a:ea typeface="Times New Roman"/>
                        <a:cs typeface="Times New Roman"/>
                        <a:sym typeface="Times New Roman"/>
                      </a:endParaRPr>
                    </a:p>
                  </a:txBody>
                  <a:tcPr marT="5375" marB="0" marR="5375" marL="5375">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vMerge="1"/>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214,5</a:t>
                      </a:r>
                      <a:endParaRPr/>
                    </a:p>
                  </a:txBody>
                  <a:tcPr marT="5375" marB="0" marR="5375" marL="5375">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1,08</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6,11</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28,2</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59,98</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u="none" strike="noStrike">
                        <a:solidFill>
                          <a:srgbClr val="1F3864"/>
                        </a:solidFill>
                        <a:latin typeface="Times New Roman"/>
                        <a:ea typeface="Times New Roman"/>
                        <a:cs typeface="Times New Roman"/>
                        <a:sym typeface="Times New Roman"/>
                      </a:endParaRPr>
                    </a:p>
                  </a:txBody>
                  <a:tcPr marT="5375" marB="0" marR="5375" marL="5375">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vMerge="1"/>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В1</a:t>
                      </a:r>
                      <a:endParaRPr/>
                    </a:p>
                  </a:txBody>
                  <a:tcPr marT="5375" marB="0" marR="5375" marL="5375">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В2</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В3</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В6</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В12</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u="none" strike="noStrike">
                        <a:solidFill>
                          <a:srgbClr val="1F3864"/>
                        </a:solidFill>
                        <a:latin typeface="Times New Roman"/>
                        <a:ea typeface="Times New Roman"/>
                        <a:cs typeface="Times New Roman"/>
                        <a:sym typeface="Times New Roman"/>
                      </a:endParaRPr>
                    </a:p>
                  </a:txBody>
                  <a:tcPr marT="5375" marB="0" marR="5375" marL="5375">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vMerge="1"/>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0,74</a:t>
                      </a:r>
                      <a:endParaRPr/>
                    </a:p>
                  </a:txBody>
                  <a:tcPr marT="5375" marB="0" marR="5375" marL="5375">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1,14</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15,61</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1,98</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1,34</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u="none" strike="noStrike">
                        <a:solidFill>
                          <a:srgbClr val="1F3864"/>
                        </a:solidFill>
                        <a:latin typeface="Times New Roman"/>
                        <a:ea typeface="Times New Roman"/>
                        <a:cs typeface="Times New Roman"/>
                        <a:sym typeface="Times New Roman"/>
                      </a:endParaRPr>
                    </a:p>
                  </a:txBody>
                  <a:tcPr marT="5375" marB="0" marR="5375" marL="5375">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177800">
                <a:tc rowSpan="2">
                  <a:txBody>
                    <a:bodyPr/>
                    <a:lstStyle/>
                    <a:p>
                      <a:pPr indent="0" lvl="0" marL="0" rtl="0" algn="l">
                        <a:spcBef>
                          <a:spcPts val="0"/>
                        </a:spcBef>
                        <a:spcAft>
                          <a:spcPts val="0"/>
                        </a:spcAft>
                        <a:buSzPts val="1100"/>
                        <a:buNone/>
                      </a:pPr>
                      <a:r>
                        <a:rPr b="1" lang="ru-RU">
                          <a:solidFill>
                            <a:srgbClr val="1F3864"/>
                          </a:solidFill>
                          <a:latin typeface="Times New Roman"/>
                          <a:ea typeface="Times New Roman"/>
                          <a:cs typeface="Times New Roman"/>
                          <a:sym typeface="Times New Roman"/>
                        </a:rPr>
                        <a:t>Минералдар</a:t>
                      </a:r>
                      <a:endParaRPr b="1"/>
                    </a:p>
                    <a:p>
                      <a:pPr indent="0" lvl="0" marL="0" marR="0" rtl="0" algn="l">
                        <a:lnSpc>
                          <a:spcPct val="100000"/>
                        </a:lnSpc>
                        <a:spcBef>
                          <a:spcPts val="0"/>
                        </a:spcBef>
                        <a:spcAft>
                          <a:spcPts val="0"/>
                        </a:spcAft>
                        <a:buNone/>
                      </a:pPr>
                      <a:r>
                        <a:rPr b="1" lang="ru-RU" sz="1400">
                          <a:solidFill>
                            <a:srgbClr val="1F3864"/>
                          </a:solidFill>
                          <a:latin typeface="Times New Roman"/>
                          <a:ea typeface="Times New Roman"/>
                          <a:cs typeface="Times New Roman"/>
                          <a:sym typeface="Times New Roman"/>
                        </a:rPr>
                        <a:t> </a:t>
                      </a:r>
                      <a:endParaRPr b="1" sz="1400">
                        <a:solidFill>
                          <a:srgbClr val="1F3864"/>
                        </a:solidFill>
                        <a:latin typeface="Times New Roman"/>
                        <a:ea typeface="Times New Roman"/>
                        <a:cs typeface="Times New Roman"/>
                        <a:sym typeface="Times New Roman"/>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Ca</a:t>
                      </a:r>
                      <a:endParaRPr/>
                    </a:p>
                  </a:txBody>
                  <a:tcPr marT="5375" marB="0" marR="5375" marL="5375">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P</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Mg</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K</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Fe</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ru-RU" sz="1400" u="none" strike="noStrike">
                          <a:solidFill>
                            <a:srgbClr val="1F3864"/>
                          </a:solidFill>
                          <a:latin typeface="Times New Roman"/>
                          <a:ea typeface="Times New Roman"/>
                          <a:cs typeface="Times New Roman"/>
                          <a:sym typeface="Times New Roman"/>
                        </a:rPr>
                        <a:t>Na</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7800">
                <a:tc vMerge="1"/>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358</a:t>
                      </a:r>
                      <a:endParaRPr/>
                    </a:p>
                  </a:txBody>
                  <a:tcPr marT="5375" marB="0" marR="5375" marL="5375">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795,3</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143</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2287</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0,2</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ru-RU" sz="1400" u="none" strike="noStrike">
                          <a:solidFill>
                            <a:srgbClr val="1F3864"/>
                          </a:solidFill>
                          <a:latin typeface="Times New Roman"/>
                          <a:ea typeface="Times New Roman"/>
                          <a:cs typeface="Times New Roman"/>
                          <a:sym typeface="Times New Roman"/>
                        </a:rPr>
                        <a:t>0,12</a:t>
                      </a:r>
                      <a:endParaRPr/>
                    </a:p>
                  </a:txBody>
                  <a:tcPr marT="5375" marB="0" marR="5375" marL="5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91" name="Google Shape;191;p14"/>
          <p:cNvSpPr/>
          <p:nvPr/>
        </p:nvSpPr>
        <p:spPr>
          <a:xfrm flipH="1" rot="10800000">
            <a:off x="1524001" y="-81908"/>
            <a:ext cx="45719" cy="26161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ru-RU" sz="1100">
                <a:solidFill>
                  <a:schemeClr val="dk1"/>
                </a:solidFill>
                <a:latin typeface="Times New Roman"/>
                <a:ea typeface="Times New Roman"/>
                <a:cs typeface="Times New Roman"/>
                <a:sym typeface="Times New Roman"/>
              </a:rPr>
              <a:t>:</a:t>
            </a:r>
            <a:endParaRPr sz="1800">
              <a:solidFill>
                <a:schemeClr val="dk1"/>
              </a:solidFill>
              <a:latin typeface="Arial"/>
              <a:ea typeface="Arial"/>
              <a:cs typeface="Arial"/>
              <a:sym typeface="Arial"/>
            </a:endParaRPr>
          </a:p>
        </p:txBody>
      </p:sp>
      <p:sp>
        <p:nvSpPr>
          <p:cNvPr id="192" name="Google Shape;192;p14"/>
          <p:cNvSpPr txBox="1"/>
          <p:nvPr/>
        </p:nvSpPr>
        <p:spPr>
          <a:xfrm>
            <a:off x="1831975" y="86853"/>
            <a:ext cx="8939336" cy="86454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F3864"/>
              </a:buClr>
              <a:buSzPts val="3200"/>
              <a:buFont typeface="Times New Roman"/>
              <a:buNone/>
            </a:pPr>
            <a:r>
              <a:rPr b="1" lang="ru-RU" sz="3200">
                <a:solidFill>
                  <a:srgbClr val="1F3864"/>
                </a:solidFill>
                <a:latin typeface="Times New Roman"/>
                <a:ea typeface="Times New Roman"/>
                <a:cs typeface="Times New Roman"/>
                <a:sym typeface="Times New Roman"/>
              </a:rPr>
              <a:t>Жалпы білім беретін мекемелер оқушыларына арналған бір күндік ас мәзірінің үлгісі</a:t>
            </a:r>
            <a:endParaRPr/>
          </a:p>
        </p:txBody>
      </p:sp>
      <p:sp>
        <p:nvSpPr>
          <p:cNvPr id="193" name="Google Shape;193;p14"/>
          <p:cNvSpPr txBox="1"/>
          <p:nvPr/>
        </p:nvSpPr>
        <p:spPr>
          <a:xfrm>
            <a:off x="2298369" y="1143461"/>
            <a:ext cx="7251000" cy="7389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ru-RU">
                <a:solidFill>
                  <a:srgbClr val="1F3864"/>
                </a:solidFill>
                <a:latin typeface="Times New Roman"/>
                <a:ea typeface="Times New Roman"/>
                <a:cs typeface="Times New Roman"/>
                <a:sym typeface="Times New Roman"/>
              </a:rPr>
              <a:t>Жаз-Күз</a:t>
            </a:r>
            <a:endParaRPr/>
          </a:p>
          <a:p>
            <a:pPr indent="0" lvl="0" marL="0" marR="0" rtl="0" algn="r">
              <a:spcBef>
                <a:spcPts val="0"/>
              </a:spcBef>
              <a:spcAft>
                <a:spcPts val="0"/>
              </a:spcAft>
              <a:buNone/>
            </a:pPr>
            <a:r>
              <a:rPr b="1" lang="ru-RU" u="sng">
                <a:solidFill>
                  <a:srgbClr val="1F3864"/>
                </a:solidFill>
                <a:latin typeface="Times New Roman"/>
                <a:ea typeface="Times New Roman"/>
                <a:cs typeface="Times New Roman"/>
                <a:sym typeface="Times New Roman"/>
              </a:rPr>
              <a:t>6-10 жас</a:t>
            </a:r>
            <a:endParaRPr b="1" u="sng">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rPr b="1" lang="ru-RU">
                <a:solidFill>
                  <a:srgbClr val="1F3864"/>
                </a:solidFill>
                <a:latin typeface="Times New Roman"/>
                <a:ea typeface="Times New Roman"/>
                <a:cs typeface="Times New Roman"/>
                <a:sym typeface="Times New Roman"/>
              </a:rPr>
              <a:t>I апта дүйсенбі</a:t>
            </a:r>
            <a:endParaRPr sz="1400">
              <a:solidFill>
                <a:srgbClr val="1F3864"/>
              </a:solidFill>
              <a:latin typeface="Times New Roman"/>
              <a:ea typeface="Times New Roman"/>
              <a:cs typeface="Times New Roman"/>
              <a:sym typeface="Times New Roman"/>
            </a:endParaRPr>
          </a:p>
        </p:txBody>
      </p:sp>
      <p:sp>
        <p:nvSpPr>
          <p:cNvPr id="194" name="Google Shape;194;p14"/>
          <p:cNvSpPr txBox="1"/>
          <p:nvPr/>
        </p:nvSpPr>
        <p:spPr>
          <a:xfrm>
            <a:off x="9279118" y="6183102"/>
            <a:ext cx="2781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u="sng">
                <a:solidFill>
                  <a:srgbClr val="1F3864"/>
                </a:solidFill>
                <a:latin typeface="Times New Roman"/>
                <a:ea typeface="Times New Roman"/>
                <a:cs typeface="Times New Roman"/>
                <a:sym typeface="Times New Roman"/>
              </a:rPr>
              <a:t>Құны: 596 теңге</a:t>
            </a:r>
            <a:endParaRPr b="1" sz="1400" u="sng">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5"/>
          <p:cNvSpPr txBox="1"/>
          <p:nvPr>
            <p:ph idx="1" type="body"/>
          </p:nvPr>
        </p:nvSpPr>
        <p:spPr>
          <a:xfrm>
            <a:off x="344483" y="1194287"/>
            <a:ext cx="11225723" cy="608931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ru-RU"/>
              <a:t>10 жастағы бала бір реттік ыстық тамақтану арқылы тәуліктік калориялық қажеттіліктің қанша пайызын алады, есептеңіз.</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3600"/>
              <a:buNone/>
            </a:pPr>
            <a:r>
              <a:t/>
            </a:r>
            <a:endParaRPr sz="3600"/>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2800"/>
              <a:buNone/>
            </a:pPr>
            <a:r>
              <a:rPr lang="ru-RU"/>
              <a:t>   </a:t>
            </a:r>
            <a:endParaRPr/>
          </a:p>
        </p:txBody>
      </p:sp>
      <p:graphicFrame>
        <p:nvGraphicFramePr>
          <p:cNvPr id="200" name="Google Shape;200;p15"/>
          <p:cNvGraphicFramePr/>
          <p:nvPr/>
        </p:nvGraphicFramePr>
        <p:xfrm>
          <a:off x="344483" y="1974669"/>
          <a:ext cx="3000000" cy="3000000"/>
        </p:xfrm>
        <a:graphic>
          <a:graphicData uri="http://schemas.openxmlformats.org/drawingml/2006/table">
            <a:tbl>
              <a:tblPr bandRow="1" firstRow="1">
                <a:noFill/>
                <a:tableStyleId>{EB24EB50-E294-4B8E-99E3-8FCD6BB5DA7F}</a:tableStyleId>
              </a:tblPr>
              <a:tblGrid>
                <a:gridCol w="5476025"/>
                <a:gridCol w="5758025"/>
              </a:tblGrid>
              <a:tr h="228600">
                <a:tc>
                  <a:txBody>
                    <a:bodyPr/>
                    <a:lstStyle/>
                    <a:p>
                      <a:pPr indent="0" lvl="0" marL="0" marR="0" rtl="0" algn="l">
                        <a:lnSpc>
                          <a:spcPct val="100000"/>
                        </a:lnSpc>
                        <a:spcBef>
                          <a:spcPts val="0"/>
                        </a:spcBef>
                        <a:spcAft>
                          <a:spcPts val="0"/>
                        </a:spcAft>
                        <a:buClr>
                          <a:schemeClr val="dk1"/>
                        </a:buClr>
                        <a:buSzPts val="1800"/>
                        <a:buFont typeface="Calibri"/>
                        <a:buNone/>
                      </a:pPr>
                      <a:r>
                        <a:rPr b="1" lang="ru-RU" sz="1800">
                          <a:solidFill>
                            <a:schemeClr val="dk1"/>
                          </a:solidFill>
                        </a:rPr>
                        <a:t>Е</a:t>
                      </a:r>
                      <a:r>
                        <a:rPr lang="ru-RU" sz="1800">
                          <a:solidFill>
                            <a:schemeClr val="dk1"/>
                          </a:solidFill>
                        </a:rPr>
                        <a:t>гер:</a:t>
                      </a:r>
                      <a:endParaRPr sz="1800">
                        <a:solidFill>
                          <a:schemeClr val="dk1"/>
                        </a:solidFill>
                      </a:endParaRPr>
                    </a:p>
                    <a:p>
                      <a:pPr indent="-342900" lvl="0" marL="457200" marR="0" rtl="0" algn="l">
                        <a:lnSpc>
                          <a:spcPct val="100000"/>
                        </a:lnSpc>
                        <a:spcBef>
                          <a:spcPts val="0"/>
                        </a:spcBef>
                        <a:spcAft>
                          <a:spcPts val="0"/>
                        </a:spcAft>
                        <a:buClr>
                          <a:schemeClr val="dk1"/>
                        </a:buClr>
                        <a:buSzPts val="1800"/>
                        <a:buAutoNum type="arabicParenR"/>
                      </a:pPr>
                      <a:r>
                        <a:rPr lang="ru-RU" sz="1800">
                          <a:solidFill>
                            <a:schemeClr val="dk1"/>
                          </a:solidFill>
                        </a:rPr>
                        <a:t> </a:t>
                      </a:r>
                      <a:r>
                        <a:rPr b="0" lang="ru-RU" sz="1800">
                          <a:solidFill>
                            <a:schemeClr val="dk1"/>
                          </a:solidFill>
                        </a:rPr>
                        <a:t>10 жастағы баланың тәуліктік энергияға қажеттілігі – 2100 ккал</a:t>
                      </a:r>
                      <a:endParaRPr b="0" sz="1800">
                        <a:solidFill>
                          <a:schemeClr val="dk1"/>
                        </a:solidFill>
                      </a:endParaRPr>
                    </a:p>
                    <a:p>
                      <a:pPr indent="-342900" lvl="0" marL="457200" marR="0" rtl="0" algn="l">
                        <a:lnSpc>
                          <a:spcPct val="100000"/>
                        </a:lnSpc>
                        <a:spcBef>
                          <a:spcPts val="0"/>
                        </a:spcBef>
                        <a:spcAft>
                          <a:spcPts val="0"/>
                        </a:spcAft>
                        <a:buClr>
                          <a:schemeClr val="dk1"/>
                        </a:buClr>
                        <a:buSzPts val="1800"/>
                        <a:buAutoNum type="arabicParenR"/>
                      </a:pPr>
                      <a:r>
                        <a:rPr b="0" lang="ru-RU" sz="1800">
                          <a:solidFill>
                            <a:schemeClr val="dk1"/>
                          </a:solidFill>
                        </a:rPr>
                        <a:t> Бала ыстық тамақ арқылы алған: - ақуыз – 20 г</a:t>
                      </a:r>
                      <a:endParaRPr b="0" sz="1800">
                        <a:solidFill>
                          <a:schemeClr val="dk1"/>
                        </a:solidFill>
                      </a:endParaRPr>
                    </a:p>
                    <a:p>
                      <a:pPr indent="0" lvl="0" marL="0" marR="0" rtl="0" algn="l">
                        <a:lnSpc>
                          <a:spcPct val="100000"/>
                        </a:lnSpc>
                        <a:spcBef>
                          <a:spcPts val="0"/>
                        </a:spcBef>
                        <a:spcAft>
                          <a:spcPts val="0"/>
                        </a:spcAft>
                        <a:buClr>
                          <a:schemeClr val="dk1"/>
                        </a:buClr>
                        <a:buSzPts val="1800"/>
                        <a:buFont typeface="Calibri"/>
                        <a:buNone/>
                      </a:pPr>
                      <a:r>
                        <a:rPr b="0" lang="ru-RU" sz="1800">
                          <a:solidFill>
                            <a:schemeClr val="dk1"/>
                          </a:solidFill>
                        </a:rPr>
                        <a:t>май – 30 г, көмірсулар – 100 г.</a:t>
                      </a:r>
                      <a:endParaRPr b="0" sz="1800">
                        <a:solidFill>
                          <a:schemeClr val="dk1"/>
                        </a:solidFill>
                      </a:endParaRPr>
                    </a:p>
                    <a:p>
                      <a:pPr indent="-342900" lvl="0" marL="457200" marR="0" rtl="0" algn="l">
                        <a:lnSpc>
                          <a:spcPct val="100000"/>
                        </a:lnSpc>
                        <a:spcBef>
                          <a:spcPts val="0"/>
                        </a:spcBef>
                        <a:spcAft>
                          <a:spcPts val="0"/>
                        </a:spcAft>
                        <a:buClr>
                          <a:schemeClr val="dk1"/>
                        </a:buClr>
                        <a:buSzPts val="1800"/>
                        <a:buAutoNum type="arabicParenR" startAt="3"/>
                      </a:pPr>
                      <a:r>
                        <a:rPr b="0" lang="ru-RU" sz="1800">
                          <a:solidFill>
                            <a:schemeClr val="dk1"/>
                          </a:solidFill>
                        </a:rPr>
                        <a:t>1 г ақуыз = 4 ккал</a:t>
                      </a:r>
                      <a:endParaRPr b="0" sz="1800">
                        <a:solidFill>
                          <a:schemeClr val="dk1"/>
                        </a:solidFill>
                      </a:endParaRPr>
                    </a:p>
                    <a:p>
                      <a:pPr indent="0" lvl="0" marL="0" marR="0" rtl="0" algn="l">
                        <a:lnSpc>
                          <a:spcPct val="100000"/>
                        </a:lnSpc>
                        <a:spcBef>
                          <a:spcPts val="0"/>
                        </a:spcBef>
                        <a:spcAft>
                          <a:spcPts val="0"/>
                        </a:spcAft>
                        <a:buClr>
                          <a:schemeClr val="dk1"/>
                        </a:buClr>
                        <a:buSzPts val="1800"/>
                        <a:buFont typeface="Calibri"/>
                        <a:buNone/>
                      </a:pPr>
                      <a:r>
                        <a:rPr b="0" lang="ru-RU" sz="1800">
                          <a:solidFill>
                            <a:schemeClr val="dk1"/>
                          </a:solidFill>
                        </a:rPr>
                        <a:t> 1 г көмірсулар = 4 ккал</a:t>
                      </a:r>
                      <a:endParaRPr b="0" sz="1800">
                        <a:solidFill>
                          <a:schemeClr val="dk1"/>
                        </a:solidFill>
                      </a:endParaRPr>
                    </a:p>
                    <a:p>
                      <a:pPr indent="0" lvl="0" marL="0" marR="0" rtl="0" algn="l">
                        <a:lnSpc>
                          <a:spcPct val="100000"/>
                        </a:lnSpc>
                        <a:spcBef>
                          <a:spcPts val="0"/>
                        </a:spcBef>
                        <a:spcAft>
                          <a:spcPts val="0"/>
                        </a:spcAft>
                        <a:buClr>
                          <a:schemeClr val="dk1"/>
                        </a:buClr>
                        <a:buSzPts val="1800"/>
                        <a:buFont typeface="Calibri"/>
                        <a:buNone/>
                      </a:pPr>
                      <a:r>
                        <a:rPr b="0" lang="ru-RU" sz="1800">
                          <a:solidFill>
                            <a:schemeClr val="dk1"/>
                          </a:solidFill>
                        </a:rPr>
                        <a:t> 1 г май = 9 ккал</a:t>
                      </a:r>
                      <a:endParaRPr b="0" sz="1800">
                        <a:solidFill>
                          <a:schemeClr val="dk1"/>
                        </a:solidFill>
                      </a:endParaRPr>
                    </a:p>
                    <a:p>
                      <a:pPr indent="0" lvl="0" marL="0" marR="0" rtl="0" algn="l">
                        <a:lnSpc>
                          <a:spcPct val="100000"/>
                        </a:lnSpc>
                        <a:spcBef>
                          <a:spcPts val="0"/>
                        </a:spcBef>
                        <a:spcAft>
                          <a:spcPts val="0"/>
                        </a:spcAft>
                        <a:buClr>
                          <a:schemeClr val="dk1"/>
                        </a:buClr>
                        <a:buSzPts val="1800"/>
                        <a:buFont typeface="Calibri"/>
                        <a:buNone/>
                      </a:pPr>
                      <a:r>
                        <a:t/>
                      </a:r>
                      <a:endParaRPr b="0" sz="1800">
                        <a:solidFill>
                          <a:schemeClr val="dk1"/>
                        </a:solidFill>
                      </a:endParaRPr>
                    </a:p>
                    <a:p>
                      <a:pPr indent="0" lvl="0" marL="0" marR="0" rtl="0" algn="l">
                        <a:lnSpc>
                          <a:spcPct val="100000"/>
                        </a:lnSpc>
                        <a:spcBef>
                          <a:spcPts val="0"/>
                        </a:spcBef>
                        <a:spcAft>
                          <a:spcPts val="0"/>
                        </a:spcAft>
                        <a:buClr>
                          <a:schemeClr val="dk1"/>
                        </a:buClr>
                        <a:buSzPts val="1800"/>
                        <a:buFont typeface="Calibri"/>
                        <a:buNone/>
                      </a:pPr>
                      <a:r>
                        <a:t/>
                      </a:r>
                      <a:endParaRPr b="0" sz="1800">
                        <a:solidFill>
                          <a:schemeClr val="dk1"/>
                        </a:solidFill>
                      </a:endParaRPr>
                    </a:p>
                  </a:txBody>
                  <a:tcPr marT="45725" marB="45725" marR="91450" marL="91450">
                    <a:solidFill>
                      <a:schemeClr val="lt1"/>
                    </a:solidFill>
                  </a:tcPr>
                </a:tc>
                <a:tc>
                  <a:txBody>
                    <a:bodyPr/>
                    <a:lstStyle/>
                    <a:p>
                      <a:pPr indent="0" lvl="0" marL="0" marR="0" rtl="0" algn="l">
                        <a:spcBef>
                          <a:spcPts val="0"/>
                        </a:spcBef>
                        <a:spcAft>
                          <a:spcPts val="0"/>
                        </a:spcAft>
                        <a:buNone/>
                      </a:pPr>
                      <a:r>
                        <a:rPr b="1" lang="ru-RU" sz="1800">
                          <a:solidFill>
                            <a:schemeClr val="dk1"/>
                          </a:solidFill>
                        </a:rPr>
                        <a:t>Алгоритм</a:t>
                      </a:r>
                      <a:endParaRPr/>
                    </a:p>
                    <a:p>
                      <a:pPr indent="-342900" lvl="0" marL="342900" marR="0" rtl="0" algn="l">
                        <a:spcBef>
                          <a:spcPts val="0"/>
                        </a:spcBef>
                        <a:spcAft>
                          <a:spcPts val="0"/>
                        </a:spcAft>
                        <a:buClr>
                          <a:schemeClr val="dk1"/>
                        </a:buClr>
                        <a:buSzPts val="1800"/>
                        <a:buFont typeface="Calibri"/>
                        <a:buAutoNum type="arabicPeriod"/>
                      </a:pPr>
                      <a:r>
                        <a:rPr b="0" lang="ru-RU" sz="1800">
                          <a:solidFill>
                            <a:schemeClr val="dk1"/>
                          </a:solidFill>
                        </a:rPr>
                        <a:t>Әрбір қоректік зат арқылы алынған энергияны (ақуыз, май, көмірсулар) ккал-мен есептеңіз</a:t>
                      </a:r>
                      <a:endParaRPr b="0" sz="1800">
                        <a:solidFill>
                          <a:schemeClr val="dk1"/>
                        </a:solidFill>
                      </a:endParaRPr>
                    </a:p>
                    <a:p>
                      <a:pPr indent="-342900" lvl="0" marL="342900" marR="0" rtl="0" algn="l">
                        <a:spcBef>
                          <a:spcPts val="0"/>
                        </a:spcBef>
                        <a:spcAft>
                          <a:spcPts val="0"/>
                        </a:spcAft>
                        <a:buClr>
                          <a:schemeClr val="dk1"/>
                        </a:buClr>
                        <a:buSzPts val="1800"/>
                        <a:buFont typeface="Calibri"/>
                        <a:buAutoNum type="arabicPeriod"/>
                      </a:pPr>
                      <a:r>
                        <a:rPr b="0" lang="ru-RU" sz="1800">
                          <a:solidFill>
                            <a:schemeClr val="dk1"/>
                          </a:solidFill>
                        </a:rPr>
                        <a:t>Барлық алынған сандарды қосып, қоректік заттар есебінен алынған жалпы энергияны анықтаңыз</a:t>
                      </a:r>
                      <a:endParaRPr b="0" sz="1800">
                        <a:solidFill>
                          <a:schemeClr val="dk1"/>
                        </a:solidFill>
                      </a:endParaRPr>
                    </a:p>
                    <a:p>
                      <a:pPr indent="-342900" lvl="0" marL="342900" marR="0" rtl="0" algn="l">
                        <a:spcBef>
                          <a:spcPts val="0"/>
                        </a:spcBef>
                        <a:spcAft>
                          <a:spcPts val="0"/>
                        </a:spcAft>
                        <a:buClr>
                          <a:schemeClr val="dk1"/>
                        </a:buClr>
                        <a:buSzPts val="1800"/>
                        <a:buFont typeface="Calibri"/>
                        <a:buAutoNum type="arabicPeriod"/>
                      </a:pPr>
                      <a:r>
                        <a:rPr b="0" lang="ru-RU" sz="1800">
                          <a:solidFill>
                            <a:schemeClr val="dk1"/>
                          </a:solidFill>
                        </a:rPr>
                        <a:t>Оны тәуліктік энергия қажеттілігімен салыстырыңыз</a:t>
                      </a:r>
                      <a:endParaRPr b="0" sz="1800">
                        <a:solidFill>
                          <a:schemeClr val="dk1"/>
                        </a:solidFill>
                      </a:endParaRPr>
                    </a:p>
                  </a:txBody>
                  <a:tcPr marT="45725" marB="45725" marR="91450" marL="91450">
                    <a:solidFill>
                      <a:schemeClr val="lt1"/>
                    </a:solidFill>
                  </a:tcPr>
                </a:tc>
              </a:tr>
            </a:tbl>
          </a:graphicData>
        </a:graphic>
      </p:graphicFrame>
      <p:sp>
        <p:nvSpPr>
          <p:cNvPr id="201" name="Google Shape;201;p15"/>
          <p:cNvSpPr/>
          <p:nvPr/>
        </p:nvSpPr>
        <p:spPr>
          <a:xfrm>
            <a:off x="0" y="81834"/>
            <a:ext cx="12192000" cy="1112453"/>
          </a:xfrm>
          <a:prstGeom prst="rect">
            <a:avLst/>
          </a:prstGeom>
          <a:solidFill>
            <a:srgbClr val="3399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600"/>
              <a:buFont typeface="Times New Roman"/>
              <a:buNone/>
            </a:pPr>
            <a:r>
              <a:rPr b="1" lang="ru-RU" sz="3600">
                <a:solidFill>
                  <a:schemeClr val="lt1"/>
                </a:solidFill>
                <a:latin typeface="Times New Roman"/>
                <a:ea typeface="Times New Roman"/>
                <a:cs typeface="Times New Roman"/>
                <a:sym typeface="Times New Roman"/>
              </a:rPr>
              <a:t>Сұрақ:</a:t>
            </a:r>
            <a:r>
              <a:rPr b="1" lang="ru-RU" sz="3600">
                <a:solidFill>
                  <a:schemeClr val="lt1"/>
                </a:solidFill>
                <a:latin typeface="Times New Roman"/>
                <a:ea typeface="Times New Roman"/>
                <a:cs typeface="Times New Roman"/>
                <a:sym typeface="Times New Roman"/>
              </a:rPr>
              <a:t> </a:t>
            </a:r>
            <a:endParaRPr/>
          </a:p>
        </p:txBody>
      </p:sp>
      <p:pic>
        <p:nvPicPr>
          <p:cNvPr descr="Question free icon" id="202" name="Google Shape;202;p15"/>
          <p:cNvPicPr preferRelativeResize="0"/>
          <p:nvPr/>
        </p:nvPicPr>
        <p:blipFill rotWithShape="1">
          <a:blip r:embed="rId3">
            <a:alphaModFix/>
          </a:blip>
          <a:srcRect b="0" l="0" r="0" t="0"/>
          <a:stretch/>
        </p:blipFill>
        <p:spPr>
          <a:xfrm>
            <a:off x="621794" y="4425928"/>
            <a:ext cx="2410505" cy="2410505"/>
          </a:xfrm>
          <a:prstGeom prst="rect">
            <a:avLst/>
          </a:prstGeom>
          <a:noFill/>
          <a:ln>
            <a:noFill/>
          </a:ln>
        </p:spPr>
      </p:pic>
      <p:pic>
        <p:nvPicPr>
          <p:cNvPr descr="Raised hand outline" id="203" name="Google Shape;203;p15"/>
          <p:cNvPicPr preferRelativeResize="0"/>
          <p:nvPr/>
        </p:nvPicPr>
        <p:blipFill rotWithShape="1">
          <a:blip r:embed="rId4">
            <a:alphaModFix/>
          </a:blip>
          <a:srcRect b="0" l="0" r="0" t="0"/>
          <a:stretch/>
        </p:blipFill>
        <p:spPr>
          <a:xfrm>
            <a:off x="4310601" y="4202602"/>
            <a:ext cx="2573564" cy="2573564"/>
          </a:xfrm>
          <a:prstGeom prst="rect">
            <a:avLst/>
          </a:prstGeom>
          <a:noFill/>
          <a:ln>
            <a:noFill/>
          </a:ln>
        </p:spPr>
      </p:pic>
      <p:pic>
        <p:nvPicPr>
          <p:cNvPr descr="Microphone free icon" id="204" name="Google Shape;204;p15"/>
          <p:cNvPicPr preferRelativeResize="0"/>
          <p:nvPr/>
        </p:nvPicPr>
        <p:blipFill rotWithShape="1">
          <a:blip r:embed="rId5">
            <a:alphaModFix/>
          </a:blip>
          <a:srcRect b="0" l="0" r="0" t="0"/>
          <a:stretch/>
        </p:blipFill>
        <p:spPr>
          <a:xfrm>
            <a:off x="7678512" y="4298441"/>
            <a:ext cx="2573564" cy="25735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6"/>
          <p:cNvSpPr txBox="1"/>
          <p:nvPr>
            <p:ph type="title"/>
          </p:nvPr>
        </p:nvSpPr>
        <p:spPr>
          <a:xfrm>
            <a:off x="838200" y="4757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F3864"/>
              </a:buClr>
              <a:buSzPts val="4400"/>
              <a:buFont typeface="Times New Roman"/>
              <a:buNone/>
            </a:pPr>
            <a:r>
              <a:rPr b="1" lang="ru-RU">
                <a:solidFill>
                  <a:srgbClr val="1F3864"/>
                </a:solidFill>
                <a:latin typeface="Times New Roman"/>
                <a:ea typeface="Times New Roman"/>
                <a:cs typeface="Times New Roman"/>
                <a:sym typeface="Times New Roman"/>
              </a:rPr>
              <a:t>Тағамдардың қоректік құндылығын есептеу</a:t>
            </a:r>
            <a:endParaRPr b="1">
              <a:solidFill>
                <a:srgbClr val="1F3864"/>
              </a:solidFill>
              <a:latin typeface="Times New Roman"/>
              <a:ea typeface="Times New Roman"/>
              <a:cs typeface="Times New Roman"/>
              <a:sym typeface="Times New Roman"/>
            </a:endParaRPr>
          </a:p>
        </p:txBody>
      </p:sp>
      <p:sp>
        <p:nvSpPr>
          <p:cNvPr id="210" name="Google Shape;210;p16"/>
          <p:cNvSpPr txBox="1"/>
          <p:nvPr>
            <p:ph idx="1" type="body"/>
          </p:nvPr>
        </p:nvSpPr>
        <p:spPr>
          <a:xfrm>
            <a:off x="838200" y="1373138"/>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rgbClr val="1F3864"/>
              </a:buClr>
              <a:buSzPts val="2400"/>
              <a:buNone/>
            </a:pPr>
            <a:r>
              <a:rPr lang="ru-RU" sz="2400">
                <a:solidFill>
                  <a:srgbClr val="1F3864"/>
                </a:solidFill>
                <a:latin typeface="Times New Roman"/>
                <a:ea typeface="Times New Roman"/>
                <a:cs typeface="Times New Roman"/>
                <a:sym typeface="Times New Roman"/>
              </a:rPr>
              <a:t>Тағам өнімдерінің технология мамандары тағамның шығымын есептеу үшін өнімді суық және әртүрлі жылулық өңдеу кезінде болатын шығындарды </a:t>
            </a:r>
            <a:r>
              <a:rPr b="1" lang="ru-RU" sz="2400">
                <a:solidFill>
                  <a:srgbClr val="1F3864"/>
                </a:solidFill>
                <a:latin typeface="Times New Roman"/>
                <a:ea typeface="Times New Roman"/>
                <a:cs typeface="Times New Roman"/>
                <a:sym typeface="Times New Roman"/>
              </a:rPr>
              <a:t>есептеу кестелерін</a:t>
            </a:r>
            <a:r>
              <a:rPr lang="ru-RU" sz="2400">
                <a:solidFill>
                  <a:srgbClr val="1F3864"/>
                </a:solidFill>
                <a:latin typeface="Times New Roman"/>
                <a:ea typeface="Times New Roman"/>
                <a:cs typeface="Times New Roman"/>
                <a:sym typeface="Times New Roman"/>
              </a:rPr>
              <a:t> қолданады. Диетологтар мен нутрициологтар дайын тағамдар мен өнімдердегі қоректік заттардың (макро- және микронутриенттер) құрамын есептейді.  </a:t>
            </a:r>
            <a:endParaRPr sz="2400">
              <a:solidFill>
                <a:srgbClr val="1F3864"/>
              </a:solidFill>
              <a:latin typeface="Times New Roman"/>
              <a:ea typeface="Times New Roman"/>
              <a:cs typeface="Times New Roman"/>
              <a:sym typeface="Times New Roman"/>
            </a:endParaRPr>
          </a:p>
          <a:p>
            <a:pPr indent="0" lvl="0" marL="0" rtl="0" algn="l">
              <a:lnSpc>
                <a:spcPct val="110000"/>
              </a:lnSpc>
              <a:spcBef>
                <a:spcPts val="0"/>
              </a:spcBef>
              <a:spcAft>
                <a:spcPts val="0"/>
              </a:spcAft>
              <a:buClr>
                <a:srgbClr val="1F3864"/>
              </a:buClr>
              <a:buSzPts val="2400"/>
              <a:buNone/>
            </a:pPr>
            <a:r>
              <a:rPr lang="ru-RU" sz="2400">
                <a:solidFill>
                  <a:srgbClr val="1F3864"/>
                </a:solidFill>
                <a:latin typeface="Times New Roman"/>
                <a:ea typeface="Times New Roman"/>
                <a:cs typeface="Times New Roman"/>
                <a:sym typeface="Times New Roman"/>
              </a:rPr>
              <a:t>Тағамдардың қоректік құндылығын және калориялығын есептеу, балалардың жас ерекшеліктеріне сәйкес энергия мен қоректік заттарды тұтыну нормаларына сәйкестігін анықтау, мәзір құрастыру/ауыстыру және тағам калькуляциясын жасау үшін Balaman қосымшасы әзірленген.  </a:t>
            </a:r>
            <a:endParaRPr sz="2400">
              <a:solidFill>
                <a:srgbClr val="1F3864"/>
              </a:solidFill>
              <a:latin typeface="Times New Roman"/>
              <a:ea typeface="Times New Roman"/>
              <a:cs typeface="Times New Roman"/>
              <a:sym typeface="Times New Roman"/>
            </a:endParaRPr>
          </a:p>
          <a:p>
            <a:pPr indent="0" lvl="0" marL="0" rtl="0" algn="l">
              <a:lnSpc>
                <a:spcPct val="110000"/>
              </a:lnSpc>
              <a:spcBef>
                <a:spcPts val="0"/>
              </a:spcBef>
              <a:spcAft>
                <a:spcPts val="0"/>
              </a:spcAft>
              <a:buClr>
                <a:srgbClr val="1F3864"/>
              </a:buClr>
              <a:buSzPts val="2400"/>
              <a:buNone/>
            </a:pPr>
            <a:r>
              <a:rPr lang="ru-RU" sz="2400">
                <a:solidFill>
                  <a:srgbClr val="1F3864"/>
                </a:solidFill>
                <a:latin typeface="Times New Roman"/>
                <a:ea typeface="Times New Roman"/>
                <a:cs typeface="Times New Roman"/>
                <a:sym typeface="Times New Roman"/>
              </a:rPr>
              <a:t>Қосымша өнімдерді суық және жылулық өңдеу кезіндегі шығындарды ескере отырып, дайын тағамдардың қоректік құндылығы мен калориялығын есептейді.</a:t>
            </a:r>
            <a:endParaRPr sz="2400">
              <a:solidFill>
                <a:srgbClr val="1F3864"/>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F3864"/>
              </a:buClr>
              <a:buSzPts val="2400"/>
              <a:buFont typeface="Times New Roman"/>
              <a:buNone/>
            </a:pPr>
            <a:r>
              <a:rPr b="1" lang="ru-RU" sz="2400">
                <a:solidFill>
                  <a:srgbClr val="1F3864"/>
                </a:solidFill>
                <a:latin typeface="Times New Roman"/>
                <a:ea typeface="Times New Roman"/>
                <a:cs typeface="Times New Roman"/>
                <a:sym typeface="Times New Roman"/>
              </a:rPr>
              <a:t>Негізгі тағам өнімдерінің 100 г жеуге жарамды бөлігінің химиялық құрамы мен энергиялық құндылығы </a:t>
            </a:r>
            <a:endParaRPr b="1">
              <a:solidFill>
                <a:srgbClr val="1F3864"/>
              </a:solidFill>
              <a:latin typeface="Times New Roman"/>
              <a:ea typeface="Times New Roman"/>
              <a:cs typeface="Times New Roman"/>
              <a:sym typeface="Times New Roman"/>
            </a:endParaRPr>
          </a:p>
        </p:txBody>
      </p:sp>
      <p:graphicFrame>
        <p:nvGraphicFramePr>
          <p:cNvPr id="216" name="Google Shape;216;p17"/>
          <p:cNvGraphicFramePr/>
          <p:nvPr/>
        </p:nvGraphicFramePr>
        <p:xfrm>
          <a:off x="838200" y="1825625"/>
          <a:ext cx="3000000" cy="3000000"/>
        </p:xfrm>
        <a:graphic>
          <a:graphicData uri="http://schemas.openxmlformats.org/drawingml/2006/table">
            <a:tbl>
              <a:tblPr bandRow="1" firstRow="1">
                <a:noFill/>
                <a:tableStyleId>{EB24EB50-E294-4B8E-99E3-8FCD6BB5DA7F}</a:tableStyleId>
              </a:tblPr>
              <a:tblGrid>
                <a:gridCol w="1293950"/>
                <a:gridCol w="697675"/>
                <a:gridCol w="673775"/>
                <a:gridCol w="644900"/>
                <a:gridCol w="625650"/>
                <a:gridCol w="683400"/>
                <a:gridCol w="770025"/>
                <a:gridCol w="721900"/>
                <a:gridCol w="731525"/>
                <a:gridCol w="798900"/>
                <a:gridCol w="673775"/>
                <a:gridCol w="697950"/>
                <a:gridCol w="751125"/>
                <a:gridCol w="751125"/>
              </a:tblGrid>
              <a:tr h="370850">
                <a:tc>
                  <a:txBody>
                    <a:bodyPr/>
                    <a:lstStyle/>
                    <a:p>
                      <a:pPr indent="0" lvl="0" marL="0" rtl="0" algn="l">
                        <a:lnSpc>
                          <a:spcPct val="115000"/>
                        </a:lnSpc>
                        <a:spcBef>
                          <a:spcPts val="1200"/>
                        </a:spcBef>
                        <a:spcAft>
                          <a:spcPts val="0"/>
                        </a:spcAft>
                        <a:buClr>
                          <a:schemeClr val="dk1"/>
                        </a:buClr>
                        <a:buSzPts val="1100"/>
                        <a:buFont typeface="Arial"/>
                        <a:buNone/>
                      </a:pPr>
                      <a:r>
                        <a:rPr lang="ru-RU" sz="1200">
                          <a:solidFill>
                            <a:srgbClr val="1F3864"/>
                          </a:solidFill>
                          <a:latin typeface="Times New Roman"/>
                          <a:ea typeface="Times New Roman"/>
                          <a:cs typeface="Times New Roman"/>
                          <a:sym typeface="Times New Roman"/>
                        </a:rPr>
                        <a:t>Өнімдер</a:t>
                      </a:r>
                      <a:endParaRPr sz="1200">
                        <a:solidFill>
                          <a:srgbClr val="1F3864"/>
                        </a:solidFill>
                        <a:latin typeface="Times New Roman"/>
                        <a:ea typeface="Times New Roman"/>
                        <a:cs typeface="Times New Roman"/>
                        <a:sym typeface="Times New Roman"/>
                      </a:endParaRPr>
                    </a:p>
                    <a:p>
                      <a:pPr indent="0" lvl="0" marL="0" marR="0" rtl="0" algn="l">
                        <a:spcBef>
                          <a:spcPts val="1200"/>
                        </a:spcBef>
                        <a:spcAft>
                          <a:spcPts val="0"/>
                        </a:spcAft>
                        <a:buNone/>
                      </a:pPr>
                      <a:r>
                        <a:t/>
                      </a:r>
                      <a:endParaRPr sz="12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ru-RU" sz="1200">
                          <a:solidFill>
                            <a:srgbClr val="1F3864"/>
                          </a:solidFill>
                          <a:latin typeface="Times New Roman"/>
                          <a:ea typeface="Times New Roman"/>
                          <a:cs typeface="Times New Roman"/>
                          <a:sym typeface="Times New Roman"/>
                        </a:rPr>
                        <a:t>Жеуге жарамсыз бөлігі (%)</a:t>
                      </a:r>
                      <a:endParaRPr sz="12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ru-RU" sz="1200">
                          <a:solidFill>
                            <a:srgbClr val="1F3864"/>
                          </a:solidFill>
                          <a:latin typeface="Times New Roman"/>
                          <a:ea typeface="Times New Roman"/>
                          <a:cs typeface="Times New Roman"/>
                          <a:sym typeface="Times New Roman"/>
                        </a:rPr>
                        <a:t>Ақуыздар</a:t>
                      </a:r>
                      <a:r>
                        <a:rPr lang="ru-RU" sz="1200">
                          <a:solidFill>
                            <a:srgbClr val="1F3864"/>
                          </a:solidFill>
                          <a:latin typeface="Times New Roman"/>
                          <a:ea typeface="Times New Roman"/>
                          <a:cs typeface="Times New Roman"/>
                          <a:sym typeface="Times New Roman"/>
                        </a:rPr>
                        <a:t>, г</a:t>
                      </a:r>
                      <a:endParaRPr sz="12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ru-RU" sz="1200">
                          <a:solidFill>
                            <a:srgbClr val="1F3864"/>
                          </a:solidFill>
                          <a:latin typeface="Times New Roman"/>
                          <a:ea typeface="Times New Roman"/>
                          <a:cs typeface="Times New Roman"/>
                          <a:sym typeface="Times New Roman"/>
                        </a:rPr>
                        <a:t>Майлар</a:t>
                      </a:r>
                      <a:r>
                        <a:rPr lang="ru-RU" sz="1200">
                          <a:solidFill>
                            <a:srgbClr val="1F3864"/>
                          </a:solidFill>
                          <a:latin typeface="Times New Roman"/>
                          <a:ea typeface="Times New Roman"/>
                          <a:cs typeface="Times New Roman"/>
                          <a:sym typeface="Times New Roman"/>
                        </a:rPr>
                        <a:t>, г</a:t>
                      </a:r>
                      <a:endParaRPr sz="12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ru-RU" sz="1200">
                          <a:solidFill>
                            <a:srgbClr val="1F3864"/>
                          </a:solidFill>
                          <a:latin typeface="Times New Roman"/>
                          <a:ea typeface="Times New Roman"/>
                          <a:cs typeface="Times New Roman"/>
                          <a:sym typeface="Times New Roman"/>
                        </a:rPr>
                        <a:t>Көмірсулар</a:t>
                      </a:r>
                      <a:r>
                        <a:rPr lang="ru-RU" sz="1200">
                          <a:solidFill>
                            <a:srgbClr val="1F3864"/>
                          </a:solidFill>
                          <a:latin typeface="Times New Roman"/>
                          <a:ea typeface="Times New Roman"/>
                          <a:cs typeface="Times New Roman"/>
                          <a:sym typeface="Times New Roman"/>
                        </a:rPr>
                        <a:t>, г </a:t>
                      </a:r>
                      <a:endParaRPr sz="12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ru-RU" sz="1200">
                          <a:solidFill>
                            <a:srgbClr val="1F3864"/>
                          </a:solidFill>
                          <a:latin typeface="Times New Roman"/>
                          <a:ea typeface="Times New Roman"/>
                          <a:cs typeface="Times New Roman"/>
                          <a:sym typeface="Times New Roman"/>
                        </a:rPr>
                        <a:t>Калий, мг </a:t>
                      </a:r>
                      <a:endParaRPr sz="12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ru-RU" sz="1200">
                          <a:solidFill>
                            <a:srgbClr val="1F3864"/>
                          </a:solidFill>
                          <a:latin typeface="Times New Roman"/>
                          <a:ea typeface="Times New Roman"/>
                          <a:cs typeface="Times New Roman"/>
                          <a:sym typeface="Times New Roman"/>
                        </a:rPr>
                        <a:t>Кальций, мг </a:t>
                      </a:r>
                      <a:endParaRPr sz="12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ru-RU" sz="1200">
                          <a:solidFill>
                            <a:srgbClr val="1F3864"/>
                          </a:solidFill>
                          <a:latin typeface="Times New Roman"/>
                          <a:ea typeface="Times New Roman"/>
                          <a:cs typeface="Times New Roman"/>
                          <a:sym typeface="Times New Roman"/>
                        </a:rPr>
                        <a:t>Темір</a:t>
                      </a:r>
                      <a:r>
                        <a:rPr lang="ru-RU" sz="1200">
                          <a:solidFill>
                            <a:srgbClr val="1F3864"/>
                          </a:solidFill>
                          <a:latin typeface="Times New Roman"/>
                          <a:ea typeface="Times New Roman"/>
                          <a:cs typeface="Times New Roman"/>
                          <a:sym typeface="Times New Roman"/>
                        </a:rPr>
                        <a:t>, мг</a:t>
                      </a:r>
                      <a:endParaRPr sz="12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ru-RU" sz="1200">
                          <a:solidFill>
                            <a:srgbClr val="1F3864"/>
                          </a:solidFill>
                          <a:latin typeface="Times New Roman"/>
                          <a:ea typeface="Times New Roman"/>
                          <a:cs typeface="Times New Roman"/>
                          <a:sym typeface="Times New Roman"/>
                        </a:rPr>
                        <a:t>А, мг</a:t>
                      </a:r>
                      <a:endParaRPr sz="12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ru-RU" sz="1200">
                          <a:solidFill>
                            <a:srgbClr val="1F3864"/>
                          </a:solidFill>
                          <a:latin typeface="Times New Roman"/>
                          <a:ea typeface="Times New Roman"/>
                          <a:cs typeface="Times New Roman"/>
                          <a:sym typeface="Times New Roman"/>
                        </a:rPr>
                        <a:t>В1, мг</a:t>
                      </a:r>
                      <a:endParaRPr sz="12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ru-RU" sz="1200">
                          <a:solidFill>
                            <a:srgbClr val="1F3864"/>
                          </a:solidFill>
                          <a:latin typeface="Times New Roman"/>
                          <a:ea typeface="Times New Roman"/>
                          <a:cs typeface="Times New Roman"/>
                          <a:sym typeface="Times New Roman"/>
                        </a:rPr>
                        <a:t>В2, мг</a:t>
                      </a:r>
                      <a:endParaRPr sz="12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ru-RU" sz="1200">
                          <a:solidFill>
                            <a:srgbClr val="1F3864"/>
                          </a:solidFill>
                          <a:latin typeface="Times New Roman"/>
                          <a:ea typeface="Times New Roman"/>
                          <a:cs typeface="Times New Roman"/>
                          <a:sym typeface="Times New Roman"/>
                        </a:rPr>
                        <a:t>РР, мг</a:t>
                      </a:r>
                      <a:endParaRPr sz="12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ru-RU" sz="1200">
                          <a:solidFill>
                            <a:srgbClr val="1F3864"/>
                          </a:solidFill>
                          <a:latin typeface="Times New Roman"/>
                          <a:ea typeface="Times New Roman"/>
                          <a:cs typeface="Times New Roman"/>
                          <a:sym typeface="Times New Roman"/>
                        </a:rPr>
                        <a:t>С, мг</a:t>
                      </a:r>
                      <a:endParaRPr sz="12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ru-RU" sz="1200">
                          <a:solidFill>
                            <a:srgbClr val="1F3864"/>
                          </a:solidFill>
                          <a:latin typeface="Times New Roman"/>
                          <a:ea typeface="Times New Roman"/>
                          <a:cs typeface="Times New Roman"/>
                          <a:sym typeface="Times New Roman"/>
                        </a:rPr>
                        <a:t>Ккал</a:t>
                      </a:r>
                      <a:endParaRPr sz="12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Баклажаны</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10</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0,6</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0,1</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5,5</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238</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15</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0,4</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0,02</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0,04</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0,05</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0,6</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5</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24</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rtl="0" algn="l">
                        <a:lnSpc>
                          <a:spcPct val="115000"/>
                        </a:lnSpc>
                        <a:spcBef>
                          <a:spcPts val="1200"/>
                        </a:spcBef>
                        <a:spcAft>
                          <a:spcPts val="1200"/>
                        </a:spcAft>
                        <a:buSzPts val="1100"/>
                        <a:buNone/>
                      </a:pPr>
                      <a:r>
                        <a:rPr lang="ru-RU">
                          <a:solidFill>
                            <a:srgbClr val="1F3864"/>
                          </a:solidFill>
                          <a:latin typeface="Times New Roman"/>
                          <a:ea typeface="Times New Roman"/>
                          <a:cs typeface="Times New Roman"/>
                          <a:sym typeface="Times New Roman"/>
                        </a:rPr>
                        <a:t>Асқабақ (кабачки)</a:t>
                      </a:r>
                      <a:endParaRPr>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25</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0,6</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0,3</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5,7</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238</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15</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0,4</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0,03</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0,03</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0,03</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0,6</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15</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27</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rtl="0" algn="l">
                        <a:lnSpc>
                          <a:spcPct val="115000"/>
                        </a:lnSpc>
                        <a:spcBef>
                          <a:spcPts val="1200"/>
                        </a:spcBef>
                        <a:spcAft>
                          <a:spcPts val="1200"/>
                        </a:spcAft>
                        <a:buSzPts val="1100"/>
                        <a:buNone/>
                      </a:pPr>
                      <a:r>
                        <a:rPr lang="ru-RU">
                          <a:solidFill>
                            <a:srgbClr val="1F3864"/>
                          </a:solidFill>
                          <a:latin typeface="Times New Roman"/>
                          <a:ea typeface="Times New Roman"/>
                          <a:cs typeface="Times New Roman"/>
                          <a:sym typeface="Times New Roman"/>
                        </a:rPr>
                        <a:t>Ақ қауданды қырыққабат</a:t>
                      </a:r>
                      <a:endParaRPr>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20</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1,8</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5,4</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185</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46</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0,02</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0,06</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0,05</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0,5</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50</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28</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Картоп</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28</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2,0</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0,1</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19,7</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568</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10</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0,9</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0,02</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0,12</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0,05</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0,9</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20</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83</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29400">
                <a:tc>
                  <a:txBody>
                    <a:bodyPr/>
                    <a:lstStyle/>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Пияз</a:t>
                      </a:r>
                      <a:endParaRPr>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16</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1,7</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9,5</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175</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31</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0,8</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Сл.</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0,05</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0,02</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0,2</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10</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43</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rtl="0" algn="l">
                        <a:lnSpc>
                          <a:spcPct val="115000"/>
                        </a:lnSpc>
                        <a:spcBef>
                          <a:spcPts val="1200"/>
                        </a:spcBef>
                        <a:spcAft>
                          <a:spcPts val="1200"/>
                        </a:spcAft>
                        <a:buSzPts val="1100"/>
                        <a:buNone/>
                      </a:pPr>
                      <a:r>
                        <a:rPr lang="ru-RU">
                          <a:solidFill>
                            <a:srgbClr val="1F3864"/>
                          </a:solidFill>
                          <a:latin typeface="Times New Roman"/>
                          <a:ea typeface="Times New Roman"/>
                          <a:cs typeface="Times New Roman"/>
                          <a:sym typeface="Times New Roman"/>
                        </a:rPr>
                        <a:t>Сәбіз</a:t>
                      </a:r>
                      <a:endParaRPr>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20</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1,3</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0,1</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7,0</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200</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51</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1,2</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9,0</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0,06</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0,07</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1,0</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5,0</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33</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rtl="0" algn="l">
                        <a:lnSpc>
                          <a:spcPct val="115000"/>
                        </a:lnSpc>
                        <a:spcBef>
                          <a:spcPts val="1200"/>
                        </a:spcBef>
                        <a:spcAft>
                          <a:spcPts val="1200"/>
                        </a:spcAft>
                        <a:buSzPts val="1100"/>
                        <a:buNone/>
                      </a:pPr>
                      <a:r>
                        <a:rPr lang="ru-RU">
                          <a:solidFill>
                            <a:srgbClr val="1F3864"/>
                          </a:solidFill>
                          <a:latin typeface="Times New Roman"/>
                          <a:ea typeface="Times New Roman"/>
                          <a:cs typeface="Times New Roman"/>
                          <a:sym typeface="Times New Roman"/>
                        </a:rPr>
                        <a:t>І санатты сиыр еті</a:t>
                      </a:r>
                      <a:endParaRPr>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26,4</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18,9</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12,4</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315</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9</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2,6</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іздер</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0,06</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0,15</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2,8</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іздер</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187</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Күріш жармасы</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7</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0,6</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77,3</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54</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24</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1,8</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0,08</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0,04</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1,6</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0</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323</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8"/>
          <p:cNvSpPr txBox="1"/>
          <p:nvPr>
            <p:ph type="title"/>
          </p:nvPr>
        </p:nvSpPr>
        <p:spPr>
          <a:xfrm>
            <a:off x="1118020" y="225893"/>
            <a:ext cx="9930193" cy="864096"/>
          </a:xfrm>
          <a:prstGeom prst="rect">
            <a:avLst/>
          </a:prstGeom>
          <a:noFill/>
          <a:ln>
            <a:noFill/>
          </a:ln>
        </p:spPr>
        <p:txBody>
          <a:bodyPr anchorCtr="0" anchor="ctr" bIns="45700" lIns="91425" spcFirstLastPara="1" rIns="91425" wrap="square" tIns="45700">
            <a:noAutofit/>
          </a:bodyPr>
          <a:lstStyle/>
          <a:p>
            <a:pPr indent="0" lvl="0" marL="228600" rtl="0" algn="ctr">
              <a:lnSpc>
                <a:spcPct val="90000"/>
              </a:lnSpc>
              <a:spcBef>
                <a:spcPts val="0"/>
              </a:spcBef>
              <a:spcAft>
                <a:spcPts val="0"/>
              </a:spcAft>
              <a:buClr>
                <a:srgbClr val="1F3864"/>
              </a:buClr>
              <a:buSzPts val="2800"/>
              <a:buFont typeface="Times New Roman"/>
              <a:buNone/>
            </a:pPr>
            <a:r>
              <a:rPr b="1" lang="ru-RU" sz="2800">
                <a:solidFill>
                  <a:srgbClr val="1F3864"/>
                </a:solidFill>
                <a:latin typeface="Times New Roman"/>
                <a:ea typeface="Times New Roman"/>
                <a:cs typeface="Times New Roman"/>
                <a:sym typeface="Times New Roman"/>
              </a:rPr>
              <a:t>Азық-түліктің химиялық құрамы мен энергетикалық құндылығын есептеу мысалы (</a:t>
            </a:r>
            <a:r>
              <a:rPr lang="ru-RU" sz="2800">
                <a:solidFill>
                  <a:srgbClr val="1F3864"/>
                </a:solidFill>
                <a:latin typeface="Times New Roman"/>
                <a:ea typeface="Times New Roman"/>
                <a:cs typeface="Times New Roman"/>
                <a:sym typeface="Times New Roman"/>
              </a:rPr>
              <a:t>қосымшасыз</a:t>
            </a:r>
            <a:r>
              <a:rPr b="1" lang="ru-RU" sz="2800">
                <a:solidFill>
                  <a:srgbClr val="1F3864"/>
                </a:solidFill>
                <a:latin typeface="Times New Roman"/>
                <a:ea typeface="Times New Roman"/>
                <a:cs typeface="Times New Roman"/>
                <a:sym typeface="Times New Roman"/>
              </a:rPr>
              <a:t>)</a:t>
            </a:r>
            <a:endParaRPr sz="2800">
              <a:solidFill>
                <a:srgbClr val="1F3864"/>
              </a:solidFill>
            </a:endParaRPr>
          </a:p>
        </p:txBody>
      </p:sp>
      <p:sp>
        <p:nvSpPr>
          <p:cNvPr id="222" name="Google Shape;222;p18"/>
          <p:cNvSpPr txBox="1"/>
          <p:nvPr/>
        </p:nvSpPr>
        <p:spPr>
          <a:xfrm>
            <a:off x="580875" y="942675"/>
            <a:ext cx="11152800" cy="2031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1F3864"/>
              </a:buClr>
              <a:buSzPts val="1600"/>
              <a:buFont typeface="Times New Roman"/>
              <a:buNone/>
            </a:pPr>
            <a:r>
              <a:rPr lang="ru-RU" sz="1600">
                <a:solidFill>
                  <a:srgbClr val="1F3864"/>
                </a:solidFill>
                <a:latin typeface="Times New Roman"/>
                <a:ea typeface="Times New Roman"/>
                <a:cs typeface="Times New Roman"/>
                <a:sym typeface="Times New Roman"/>
              </a:rPr>
              <a:t>Жұмыс үшін өнімдердің химиялық құрамы мен энергия құндылығы көрсетілген кесте қажет.  </a:t>
            </a:r>
            <a:r>
              <a:rPr lang="ru-RU" sz="1600">
                <a:solidFill>
                  <a:srgbClr val="1F3864"/>
                </a:solidFill>
                <a:latin typeface="Times New Roman"/>
                <a:ea typeface="Times New Roman"/>
                <a:cs typeface="Times New Roman"/>
                <a:sym typeface="Times New Roman"/>
              </a:rPr>
              <a:t> </a:t>
            </a:r>
            <a:endParaRPr sz="1600">
              <a:solidFill>
                <a:srgbClr val="1F3864"/>
              </a:solidFill>
              <a:latin typeface="Times New Roman"/>
              <a:ea typeface="Times New Roman"/>
              <a:cs typeface="Times New Roman"/>
              <a:sym typeface="Times New Roman"/>
            </a:endParaRPr>
          </a:p>
          <a:p>
            <a:pPr indent="0" lvl="0" marL="0" marR="0" rtl="0" algn="just">
              <a:spcBef>
                <a:spcPts val="0"/>
              </a:spcBef>
              <a:spcAft>
                <a:spcPts val="0"/>
              </a:spcAft>
              <a:buClr>
                <a:srgbClr val="1F3864"/>
              </a:buClr>
              <a:buSzPts val="1600"/>
              <a:buFont typeface="Times New Roman"/>
              <a:buNone/>
            </a:pPr>
            <a:r>
              <a:rPr lang="ru-RU" sz="1600">
                <a:solidFill>
                  <a:srgbClr val="1F3864"/>
                </a:solidFill>
                <a:latin typeface="Times New Roman"/>
                <a:ea typeface="Times New Roman"/>
                <a:cs typeface="Times New Roman"/>
                <a:sym typeface="Times New Roman"/>
              </a:rPr>
              <a:t>Кестеде тағамның немесе өнімнің 100 граммына шаққандағы химиялық құрамы мен калориялығы (нетто) көрсетілген.</a:t>
            </a:r>
            <a:endParaRPr sz="1600">
              <a:solidFill>
                <a:srgbClr val="1F3864"/>
              </a:solidFill>
              <a:latin typeface="Times New Roman"/>
              <a:ea typeface="Times New Roman"/>
              <a:cs typeface="Times New Roman"/>
              <a:sym typeface="Times New Roman"/>
            </a:endParaRPr>
          </a:p>
          <a:p>
            <a:pPr indent="0" lvl="0" marL="0" marR="0" rtl="0" algn="just">
              <a:spcBef>
                <a:spcPts val="0"/>
              </a:spcBef>
              <a:spcAft>
                <a:spcPts val="0"/>
              </a:spcAft>
              <a:buClr>
                <a:srgbClr val="1F3864"/>
              </a:buClr>
              <a:buSzPts val="1600"/>
              <a:buFont typeface="Times New Roman"/>
              <a:buNone/>
            </a:pPr>
            <a:r>
              <a:rPr lang="ru-RU" sz="1600">
                <a:solidFill>
                  <a:srgbClr val="1F3864"/>
                </a:solidFill>
                <a:latin typeface="Times New Roman"/>
                <a:ea typeface="Times New Roman"/>
                <a:cs typeface="Times New Roman"/>
                <a:sym typeface="Times New Roman"/>
              </a:rPr>
              <a:t>Мысалы:   </a:t>
            </a:r>
            <a:endParaRPr sz="1600">
              <a:solidFill>
                <a:srgbClr val="1F3864"/>
              </a:solidFill>
              <a:latin typeface="Times New Roman"/>
              <a:ea typeface="Times New Roman"/>
              <a:cs typeface="Times New Roman"/>
              <a:sym typeface="Times New Roman"/>
            </a:endParaRPr>
          </a:p>
          <a:p>
            <a:pPr indent="0" lvl="0" marL="0" marR="0" rtl="0" algn="just">
              <a:spcBef>
                <a:spcPts val="0"/>
              </a:spcBef>
              <a:spcAft>
                <a:spcPts val="0"/>
              </a:spcAft>
              <a:buClr>
                <a:srgbClr val="1F3864"/>
              </a:buClr>
              <a:buSzPts val="1600"/>
              <a:buFont typeface="Times New Roman"/>
              <a:buNone/>
            </a:pPr>
            <a:r>
              <a:rPr b="1" i="1" lang="ru-RU" sz="1600">
                <a:solidFill>
                  <a:srgbClr val="1F3864"/>
                </a:solidFill>
                <a:latin typeface="Times New Roman"/>
                <a:ea typeface="Times New Roman"/>
                <a:cs typeface="Times New Roman"/>
                <a:sym typeface="Times New Roman"/>
              </a:rPr>
              <a:t>Бутербродқа арналған сары май – 15 г.  </a:t>
            </a:r>
            <a:endParaRPr b="1" i="1" sz="1600">
              <a:solidFill>
                <a:srgbClr val="1F3864"/>
              </a:solidFill>
              <a:latin typeface="Times New Roman"/>
              <a:ea typeface="Times New Roman"/>
              <a:cs typeface="Times New Roman"/>
              <a:sym typeface="Times New Roman"/>
            </a:endParaRPr>
          </a:p>
          <a:p>
            <a:pPr indent="0" lvl="0" marL="0" marR="0" rtl="0" algn="just">
              <a:spcBef>
                <a:spcPts val="0"/>
              </a:spcBef>
              <a:spcAft>
                <a:spcPts val="0"/>
              </a:spcAft>
              <a:buClr>
                <a:srgbClr val="1F3864"/>
              </a:buClr>
              <a:buSzPts val="1600"/>
              <a:buFont typeface="Times New Roman"/>
              <a:buNone/>
            </a:pPr>
            <a:r>
              <a:rPr lang="ru-RU" sz="1600">
                <a:solidFill>
                  <a:srgbClr val="1F3864"/>
                </a:solidFill>
                <a:latin typeface="Times New Roman"/>
                <a:ea typeface="Times New Roman"/>
                <a:cs typeface="Times New Roman"/>
                <a:sym typeface="Times New Roman"/>
              </a:rPr>
              <a:t>Пайдалы және энергия құндылығы көрсетілген кестеден «шаруа сары майын» табамыз.</a:t>
            </a:r>
            <a:r>
              <a:rPr lang="ru-RU" sz="1600">
                <a:solidFill>
                  <a:srgbClr val="1F3864"/>
                </a:solidFill>
                <a:latin typeface="Times New Roman"/>
                <a:ea typeface="Times New Roman"/>
                <a:cs typeface="Times New Roman"/>
                <a:sym typeface="Times New Roman"/>
              </a:rPr>
              <a:t> </a:t>
            </a:r>
            <a:endParaRPr/>
          </a:p>
          <a:p>
            <a:pPr indent="0" lvl="0" marL="0" marR="0" rtl="0" algn="just">
              <a:spcBef>
                <a:spcPts val="0"/>
              </a:spcBef>
              <a:spcAft>
                <a:spcPts val="0"/>
              </a:spcAft>
              <a:buClr>
                <a:schemeClr val="dk1"/>
              </a:buClr>
              <a:buSzPts val="1400"/>
              <a:buFont typeface="Calibri"/>
              <a:buNone/>
            </a:pPr>
            <a:r>
              <a:t/>
            </a:r>
            <a:endParaRPr sz="1400">
              <a:solidFill>
                <a:srgbClr val="1F3864"/>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1400"/>
              <a:buFont typeface="Calibri"/>
              <a:buNone/>
            </a:pPr>
            <a:r>
              <a:t/>
            </a:r>
            <a:endParaRPr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223" name="Google Shape;223;p18"/>
          <p:cNvGraphicFramePr/>
          <p:nvPr/>
        </p:nvGraphicFramePr>
        <p:xfrm>
          <a:off x="1341813" y="2326958"/>
          <a:ext cx="3000000" cy="3000000"/>
        </p:xfrm>
        <a:graphic>
          <a:graphicData uri="http://schemas.openxmlformats.org/drawingml/2006/table">
            <a:tbl>
              <a:tblPr bandRow="1" firstRow="1">
                <a:noFill/>
                <a:tableStyleId>{EB24EB50-E294-4B8E-99E3-8FCD6BB5DA7F}</a:tableStyleId>
              </a:tblPr>
              <a:tblGrid>
                <a:gridCol w="2032000"/>
                <a:gridCol w="2032000"/>
                <a:gridCol w="2032000"/>
                <a:gridCol w="2032000"/>
              </a:tblGrid>
              <a:tr h="430625">
                <a:tc>
                  <a:txBody>
                    <a:bodyPr/>
                    <a:lstStyle/>
                    <a:p>
                      <a:pPr indent="0" lvl="0" marL="0" marR="0" rtl="0" algn="l">
                        <a:lnSpc>
                          <a:spcPct val="100000"/>
                        </a:lnSpc>
                        <a:spcBef>
                          <a:spcPts val="0"/>
                        </a:spcBef>
                        <a:spcAft>
                          <a:spcPts val="0"/>
                        </a:spcAft>
                        <a:buClr>
                          <a:srgbClr val="1F3864"/>
                        </a:buClr>
                        <a:buSzPts val="1400"/>
                        <a:buFont typeface="Times New Roman"/>
                        <a:buNone/>
                      </a:pPr>
                      <a:r>
                        <a:rPr b="0" lang="ru-RU">
                          <a:solidFill>
                            <a:srgbClr val="1F3864"/>
                          </a:solidFill>
                          <a:latin typeface="Times New Roman"/>
                          <a:ea typeface="Times New Roman"/>
                          <a:cs typeface="Times New Roman"/>
                          <a:sym typeface="Times New Roman"/>
                        </a:rPr>
                        <a:t>100 г сары майда 1,3 г ақуыз бар. Ал 15 г сары майда қанша </a:t>
                      </a:r>
                      <a:r>
                        <a:rPr b="0" lang="ru-RU">
                          <a:solidFill>
                            <a:srgbClr val="1F3864"/>
                          </a:solidFill>
                          <a:latin typeface="Times New Roman"/>
                          <a:ea typeface="Times New Roman"/>
                          <a:cs typeface="Times New Roman"/>
                          <a:sym typeface="Times New Roman"/>
                        </a:rPr>
                        <a:t>АҚУЫЗ </a:t>
                      </a:r>
                      <a:r>
                        <a:rPr b="0" lang="ru-RU">
                          <a:solidFill>
                            <a:srgbClr val="1F3864"/>
                          </a:solidFill>
                          <a:latin typeface="Times New Roman"/>
                          <a:ea typeface="Times New Roman"/>
                          <a:cs typeface="Times New Roman"/>
                          <a:sym typeface="Times New Roman"/>
                        </a:rPr>
                        <a:t>(А) болады?</a:t>
                      </a:r>
                      <a:r>
                        <a:rPr b="0" lang="ru-RU" sz="1400">
                          <a:solidFill>
                            <a:srgbClr val="1F3864"/>
                          </a:solidFill>
                          <a:latin typeface="Times New Roman"/>
                          <a:ea typeface="Times New Roman"/>
                          <a:cs typeface="Times New Roman"/>
                          <a:sym typeface="Times New Roman"/>
                        </a:rPr>
                        <a:t>    </a:t>
                      </a:r>
                      <a:endParaRPr/>
                    </a:p>
                    <a:p>
                      <a:pPr indent="0" lvl="0" marL="0" marR="0" rtl="0" algn="l">
                        <a:spcBef>
                          <a:spcPts val="0"/>
                        </a:spcBef>
                        <a:spcAft>
                          <a:spcPts val="0"/>
                        </a:spcAft>
                        <a:buNone/>
                      </a:pPr>
                      <a:r>
                        <a:t/>
                      </a:r>
                      <a:endParaRPr b="0" sz="1400">
                        <a:solidFill>
                          <a:srgbClr val="1F3864"/>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1F3864"/>
                        </a:buClr>
                        <a:buSzPts val="1400"/>
                        <a:buFont typeface="Times New Roman"/>
                        <a:buNone/>
                      </a:pPr>
                      <a:r>
                        <a:rPr b="0" lang="ru-RU">
                          <a:solidFill>
                            <a:srgbClr val="1F3864"/>
                          </a:solidFill>
                          <a:latin typeface="Times New Roman"/>
                          <a:ea typeface="Times New Roman"/>
                          <a:cs typeface="Times New Roman"/>
                          <a:sym typeface="Times New Roman"/>
                        </a:rPr>
                        <a:t>100 г сары майда 72,5 г МАЙ  бар. Ал 15 г сары майда қанша май (М) болады?</a:t>
                      </a:r>
                      <a:endParaRPr b="0"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0" sz="1400">
                        <a:solidFill>
                          <a:srgbClr val="1F3864"/>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1F3864"/>
                        </a:buClr>
                        <a:buSzPts val="1400"/>
                        <a:buFont typeface="Times New Roman"/>
                        <a:buNone/>
                      </a:pPr>
                      <a:r>
                        <a:rPr b="0" lang="ru-RU">
                          <a:solidFill>
                            <a:srgbClr val="1F3864"/>
                          </a:solidFill>
                          <a:latin typeface="Times New Roman"/>
                          <a:ea typeface="Times New Roman"/>
                          <a:cs typeface="Times New Roman"/>
                          <a:sym typeface="Times New Roman"/>
                        </a:rPr>
                        <a:t>100 г сары майда 0,9 г </a:t>
                      </a:r>
                      <a:r>
                        <a:rPr b="0" lang="ru-RU">
                          <a:solidFill>
                            <a:srgbClr val="1F3864"/>
                          </a:solidFill>
                          <a:latin typeface="Times New Roman"/>
                          <a:ea typeface="Times New Roman"/>
                          <a:cs typeface="Times New Roman"/>
                          <a:sym typeface="Times New Roman"/>
                        </a:rPr>
                        <a:t>КӨМІРСУ </a:t>
                      </a:r>
                      <a:r>
                        <a:rPr b="0" lang="ru-RU">
                          <a:solidFill>
                            <a:srgbClr val="1F3864"/>
                          </a:solidFill>
                          <a:latin typeface="Times New Roman"/>
                          <a:ea typeface="Times New Roman"/>
                          <a:cs typeface="Times New Roman"/>
                          <a:sym typeface="Times New Roman"/>
                        </a:rPr>
                        <a:t>бар. Ал 15 г сары майда қанша көмірсу (К) болады?</a:t>
                      </a:r>
                      <a:endParaRPr b="0"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0" sz="1400">
                        <a:solidFill>
                          <a:srgbClr val="1F3864"/>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rgbClr val="1F3864"/>
                        </a:buClr>
                        <a:buSzPts val="1400"/>
                        <a:buFont typeface="Times New Roman"/>
                        <a:buNone/>
                      </a:pPr>
                      <a:r>
                        <a:rPr b="0" lang="ru-RU">
                          <a:solidFill>
                            <a:srgbClr val="1F3864"/>
                          </a:solidFill>
                          <a:latin typeface="Times New Roman"/>
                          <a:ea typeface="Times New Roman"/>
                          <a:cs typeface="Times New Roman"/>
                          <a:sym typeface="Times New Roman"/>
                        </a:rPr>
                        <a:t>100 г сары майда 661 ккал бар. Ал 15 г шаруа сары майында қанша ккал болады?</a:t>
                      </a:r>
                      <a:endParaRPr b="0" sz="1400">
                        <a:solidFill>
                          <a:srgbClr val="1F3864"/>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l">
                        <a:spcBef>
                          <a:spcPts val="0"/>
                        </a:spcBef>
                        <a:spcAft>
                          <a:spcPts val="0"/>
                        </a:spcAft>
                        <a:buClr>
                          <a:srgbClr val="1F3864"/>
                        </a:buClr>
                        <a:buSzPts val="1400"/>
                        <a:buFont typeface="Times New Roman"/>
                        <a:buNone/>
                      </a:pPr>
                      <a:r>
                        <a:rPr b="0" lang="ru-RU" sz="1400">
                          <a:solidFill>
                            <a:srgbClr val="1F3864"/>
                          </a:solidFill>
                          <a:latin typeface="Times New Roman"/>
                          <a:ea typeface="Times New Roman"/>
                          <a:cs typeface="Times New Roman"/>
                          <a:sym typeface="Times New Roman"/>
                        </a:rPr>
                        <a:t>100 г – 1,3 г</a:t>
                      </a:r>
                      <a:endParaRPr b="0"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Clr>
                          <a:srgbClr val="1F3864"/>
                        </a:buClr>
                        <a:buSzPts val="1400"/>
                        <a:buFont typeface="Times New Roman"/>
                        <a:buNone/>
                      </a:pPr>
                      <a:r>
                        <a:rPr b="0" lang="ru-RU" sz="1400">
                          <a:solidFill>
                            <a:srgbClr val="1F3864"/>
                          </a:solidFill>
                          <a:latin typeface="Times New Roman"/>
                          <a:ea typeface="Times New Roman"/>
                          <a:cs typeface="Times New Roman"/>
                          <a:sym typeface="Times New Roman"/>
                        </a:rPr>
                        <a:t>15 г  -  х</a:t>
                      </a:r>
                      <a:endParaRPr b="0"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Clr>
                          <a:srgbClr val="1F3864"/>
                        </a:buClr>
                        <a:buSzPts val="1400"/>
                        <a:buFont typeface="Times New Roman"/>
                        <a:buNone/>
                      </a:pPr>
                      <a:r>
                        <a:rPr b="0" lang="ru-RU" sz="1400">
                          <a:solidFill>
                            <a:srgbClr val="1F3864"/>
                          </a:solidFill>
                          <a:latin typeface="Times New Roman"/>
                          <a:ea typeface="Times New Roman"/>
                          <a:cs typeface="Times New Roman"/>
                          <a:sym typeface="Times New Roman"/>
                        </a:rPr>
                        <a:t>х = </a:t>
                      </a:r>
                      <a:r>
                        <a:rPr b="0" lang="ru-RU" sz="1400" u="sng">
                          <a:solidFill>
                            <a:srgbClr val="1F3864"/>
                          </a:solidFill>
                          <a:latin typeface="Times New Roman"/>
                          <a:ea typeface="Times New Roman"/>
                          <a:cs typeface="Times New Roman"/>
                          <a:sym typeface="Times New Roman"/>
                        </a:rPr>
                        <a:t>15 х 1,3</a:t>
                      </a:r>
                      <a:endParaRPr b="0"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Clr>
                          <a:srgbClr val="1F3864"/>
                        </a:buClr>
                        <a:buSzPts val="1400"/>
                        <a:buFont typeface="Times New Roman"/>
                        <a:buNone/>
                      </a:pPr>
                      <a:r>
                        <a:rPr b="0" lang="ru-RU" sz="1400">
                          <a:solidFill>
                            <a:srgbClr val="1F3864"/>
                          </a:solidFill>
                          <a:latin typeface="Times New Roman"/>
                          <a:ea typeface="Times New Roman"/>
                          <a:cs typeface="Times New Roman"/>
                          <a:sym typeface="Times New Roman"/>
                        </a:rPr>
                        <a:t>         100           </a:t>
                      </a:r>
                      <a:endParaRPr/>
                    </a:p>
                    <a:p>
                      <a:pPr indent="0" lvl="0" marL="0" marR="0" rtl="0" algn="l">
                        <a:spcBef>
                          <a:spcPts val="0"/>
                        </a:spcBef>
                        <a:spcAft>
                          <a:spcPts val="0"/>
                        </a:spcAft>
                        <a:buClr>
                          <a:srgbClr val="1F3864"/>
                        </a:buClr>
                        <a:buSzPts val="1400"/>
                        <a:buFont typeface="Times New Roman"/>
                        <a:buNone/>
                      </a:pPr>
                      <a:r>
                        <a:rPr b="0" lang="ru-RU" sz="1400">
                          <a:solidFill>
                            <a:srgbClr val="1F3864"/>
                          </a:solidFill>
                          <a:latin typeface="Times New Roman"/>
                          <a:ea typeface="Times New Roman"/>
                          <a:cs typeface="Times New Roman"/>
                          <a:sym typeface="Times New Roman"/>
                        </a:rPr>
                        <a:t>х = 0,195 г </a:t>
                      </a:r>
                      <a:endParaRPr/>
                    </a:p>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15 г сары майдың құрамында 0,195 г ақуыз бар</a:t>
                      </a:r>
                      <a:endParaRPr b="0" sz="1400">
                        <a:solidFill>
                          <a:srgbClr val="1F3864"/>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rgbClr val="1F3864"/>
                        </a:buClr>
                        <a:buSzPts val="1400"/>
                        <a:buFont typeface="Times New Roman"/>
                        <a:buNone/>
                      </a:pPr>
                      <a:r>
                        <a:rPr b="0" lang="ru-RU" sz="1400">
                          <a:solidFill>
                            <a:srgbClr val="1F3864"/>
                          </a:solidFill>
                          <a:latin typeface="Times New Roman"/>
                          <a:ea typeface="Times New Roman"/>
                          <a:cs typeface="Times New Roman"/>
                          <a:sym typeface="Times New Roman"/>
                        </a:rPr>
                        <a:t>100 г  - 72,5 г</a:t>
                      </a:r>
                      <a:endParaRPr b="0"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rPr b="0" lang="ru-RU" sz="1400">
                          <a:solidFill>
                            <a:srgbClr val="1F3864"/>
                          </a:solidFill>
                          <a:latin typeface="Times New Roman"/>
                          <a:ea typeface="Times New Roman"/>
                          <a:cs typeface="Times New Roman"/>
                          <a:sym typeface="Times New Roman"/>
                        </a:rPr>
                        <a:t>15 г - х</a:t>
                      </a:r>
                      <a:endParaRPr b="0"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rPr b="0" lang="ru-RU" sz="1400">
                          <a:solidFill>
                            <a:srgbClr val="1F3864"/>
                          </a:solidFill>
                          <a:latin typeface="Times New Roman"/>
                          <a:ea typeface="Times New Roman"/>
                          <a:cs typeface="Times New Roman"/>
                          <a:sym typeface="Times New Roman"/>
                        </a:rPr>
                        <a:t>х = </a:t>
                      </a:r>
                      <a:r>
                        <a:rPr b="0" lang="ru-RU" sz="1400" u="sng">
                          <a:solidFill>
                            <a:srgbClr val="1F3864"/>
                          </a:solidFill>
                          <a:latin typeface="Times New Roman"/>
                          <a:ea typeface="Times New Roman"/>
                          <a:cs typeface="Times New Roman"/>
                          <a:sym typeface="Times New Roman"/>
                        </a:rPr>
                        <a:t>15 х 72,5</a:t>
                      </a:r>
                      <a:r>
                        <a:rPr b="0" lang="ru-RU" sz="1400">
                          <a:solidFill>
                            <a:srgbClr val="1F3864"/>
                          </a:solidFill>
                          <a:latin typeface="Times New Roman"/>
                          <a:ea typeface="Times New Roman"/>
                          <a:cs typeface="Times New Roman"/>
                          <a:sym typeface="Times New Roman"/>
                        </a:rPr>
                        <a:t> </a:t>
                      </a:r>
                      <a:endParaRPr b="0"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rPr b="0" lang="ru-RU" sz="1400">
                          <a:solidFill>
                            <a:srgbClr val="1F3864"/>
                          </a:solidFill>
                          <a:latin typeface="Times New Roman"/>
                          <a:ea typeface="Times New Roman"/>
                          <a:cs typeface="Times New Roman"/>
                          <a:sym typeface="Times New Roman"/>
                        </a:rPr>
                        <a:t>          100                 </a:t>
                      </a:r>
                      <a:endParaRPr/>
                    </a:p>
                    <a:p>
                      <a:pPr indent="0" lvl="0" marL="0" marR="0" rtl="0" algn="l">
                        <a:spcBef>
                          <a:spcPts val="0"/>
                        </a:spcBef>
                        <a:spcAft>
                          <a:spcPts val="0"/>
                        </a:spcAft>
                        <a:buNone/>
                      </a:pPr>
                      <a:r>
                        <a:rPr b="0" lang="ru-RU" sz="1400">
                          <a:solidFill>
                            <a:srgbClr val="1F3864"/>
                          </a:solidFill>
                          <a:latin typeface="Times New Roman"/>
                          <a:ea typeface="Times New Roman"/>
                          <a:cs typeface="Times New Roman"/>
                          <a:sym typeface="Times New Roman"/>
                        </a:rPr>
                        <a:t>х = 10,875 г </a:t>
                      </a:r>
                      <a:endParaRPr/>
                    </a:p>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15 г сары майдың құрамында 10,875 г май бар</a:t>
                      </a:r>
                      <a:endParaRPr b="0" sz="1400">
                        <a:solidFill>
                          <a:srgbClr val="1F3864"/>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rgbClr val="1F3864"/>
                        </a:buClr>
                        <a:buSzPts val="1400"/>
                        <a:buFont typeface="Times New Roman"/>
                        <a:buNone/>
                      </a:pPr>
                      <a:r>
                        <a:rPr b="0" lang="ru-RU" sz="1400">
                          <a:solidFill>
                            <a:srgbClr val="1F3864"/>
                          </a:solidFill>
                          <a:latin typeface="Times New Roman"/>
                          <a:ea typeface="Times New Roman"/>
                          <a:cs typeface="Times New Roman"/>
                          <a:sym typeface="Times New Roman"/>
                        </a:rPr>
                        <a:t>100 г -  0,9 г</a:t>
                      </a:r>
                      <a:endParaRPr b="0"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rPr b="0" lang="ru-RU" sz="1400">
                          <a:solidFill>
                            <a:srgbClr val="1F3864"/>
                          </a:solidFill>
                          <a:latin typeface="Times New Roman"/>
                          <a:ea typeface="Times New Roman"/>
                          <a:cs typeface="Times New Roman"/>
                          <a:sym typeface="Times New Roman"/>
                        </a:rPr>
                        <a:t>15 г   -    х</a:t>
                      </a:r>
                      <a:endParaRPr/>
                    </a:p>
                    <a:p>
                      <a:pPr indent="0" lvl="0" marL="0" marR="0" rtl="0" algn="l">
                        <a:spcBef>
                          <a:spcPts val="0"/>
                        </a:spcBef>
                        <a:spcAft>
                          <a:spcPts val="0"/>
                        </a:spcAft>
                        <a:buNone/>
                      </a:pPr>
                      <a:r>
                        <a:rPr b="0" lang="ru-RU" sz="1400">
                          <a:solidFill>
                            <a:srgbClr val="1F3864"/>
                          </a:solidFill>
                          <a:latin typeface="Times New Roman"/>
                          <a:ea typeface="Times New Roman"/>
                          <a:cs typeface="Times New Roman"/>
                          <a:sym typeface="Times New Roman"/>
                        </a:rPr>
                        <a:t>х =    </a:t>
                      </a:r>
                      <a:r>
                        <a:rPr b="0" lang="ru-RU" sz="1400" u="sng">
                          <a:solidFill>
                            <a:srgbClr val="1F3864"/>
                          </a:solidFill>
                          <a:latin typeface="Times New Roman"/>
                          <a:ea typeface="Times New Roman"/>
                          <a:cs typeface="Times New Roman"/>
                          <a:sym typeface="Times New Roman"/>
                        </a:rPr>
                        <a:t>15 х 0,9</a:t>
                      </a:r>
                      <a:endParaRPr b="0"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rPr b="0" lang="ru-RU" sz="1400">
                          <a:solidFill>
                            <a:srgbClr val="1F3864"/>
                          </a:solidFill>
                          <a:latin typeface="Times New Roman"/>
                          <a:ea typeface="Times New Roman"/>
                          <a:cs typeface="Times New Roman"/>
                          <a:sym typeface="Times New Roman"/>
                        </a:rPr>
                        <a:t>              100                  </a:t>
                      </a:r>
                      <a:endParaRPr/>
                    </a:p>
                    <a:p>
                      <a:pPr indent="0" lvl="0" marL="0" marR="0" rtl="0" algn="l">
                        <a:spcBef>
                          <a:spcPts val="0"/>
                        </a:spcBef>
                        <a:spcAft>
                          <a:spcPts val="0"/>
                        </a:spcAft>
                        <a:buNone/>
                      </a:pPr>
                      <a:r>
                        <a:rPr b="0" lang="ru-RU" sz="1400">
                          <a:solidFill>
                            <a:srgbClr val="1F3864"/>
                          </a:solidFill>
                          <a:latin typeface="Times New Roman"/>
                          <a:ea typeface="Times New Roman"/>
                          <a:cs typeface="Times New Roman"/>
                          <a:sym typeface="Times New Roman"/>
                        </a:rPr>
                        <a:t>х = 0,135 г </a:t>
                      </a:r>
                      <a:endParaRPr/>
                    </a:p>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15 г сары майдың құрамында 0,135 г көмірсу бар</a:t>
                      </a:r>
                      <a:endParaRPr b="0" sz="1400">
                        <a:solidFill>
                          <a:srgbClr val="1F3864"/>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rgbClr val="1F3864"/>
                        </a:buClr>
                        <a:buSzPts val="1400"/>
                        <a:buFont typeface="Times New Roman"/>
                        <a:buNone/>
                      </a:pPr>
                      <a:r>
                        <a:rPr lang="ru-RU">
                          <a:solidFill>
                            <a:srgbClr val="1F3864"/>
                          </a:solidFill>
                          <a:latin typeface="Times New Roman"/>
                          <a:ea typeface="Times New Roman"/>
                          <a:cs typeface="Times New Roman"/>
                          <a:sym typeface="Times New Roman"/>
                        </a:rPr>
                        <a:t>100 г май-661 ккал</a:t>
                      </a:r>
                      <a:endParaRPr b="0"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rPr b="0" lang="ru-RU" sz="1400">
                          <a:solidFill>
                            <a:srgbClr val="1F3864"/>
                          </a:solidFill>
                          <a:latin typeface="Times New Roman"/>
                          <a:ea typeface="Times New Roman"/>
                          <a:cs typeface="Times New Roman"/>
                          <a:sym typeface="Times New Roman"/>
                        </a:rPr>
                        <a:t>15 г -  х</a:t>
                      </a:r>
                      <a:endParaRPr b="0"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rPr b="0" lang="ru-RU" sz="1400">
                          <a:solidFill>
                            <a:srgbClr val="1F3864"/>
                          </a:solidFill>
                          <a:latin typeface="Times New Roman"/>
                          <a:ea typeface="Times New Roman"/>
                          <a:cs typeface="Times New Roman"/>
                          <a:sym typeface="Times New Roman"/>
                        </a:rPr>
                        <a:t>х = </a:t>
                      </a:r>
                      <a:r>
                        <a:rPr b="0" lang="ru-RU" sz="1400" u="sng">
                          <a:solidFill>
                            <a:srgbClr val="1F3864"/>
                          </a:solidFill>
                          <a:latin typeface="Times New Roman"/>
                          <a:ea typeface="Times New Roman"/>
                          <a:cs typeface="Times New Roman"/>
                          <a:sym typeface="Times New Roman"/>
                        </a:rPr>
                        <a:t>15 х 661</a:t>
                      </a:r>
                      <a:endParaRPr b="0"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rPr b="0" lang="ru-RU" sz="1400">
                          <a:solidFill>
                            <a:srgbClr val="1F3864"/>
                          </a:solidFill>
                          <a:latin typeface="Times New Roman"/>
                          <a:ea typeface="Times New Roman"/>
                          <a:cs typeface="Times New Roman"/>
                          <a:sym typeface="Times New Roman"/>
                        </a:rPr>
                        <a:t>           100                   </a:t>
                      </a:r>
                      <a:endParaRPr/>
                    </a:p>
                    <a:p>
                      <a:pPr indent="0" lvl="0" marL="0" marR="0" rtl="0" algn="l">
                        <a:spcBef>
                          <a:spcPts val="0"/>
                        </a:spcBef>
                        <a:spcAft>
                          <a:spcPts val="0"/>
                        </a:spcAft>
                        <a:buNone/>
                      </a:pPr>
                      <a:r>
                        <a:rPr b="0" lang="ru-RU" sz="1400">
                          <a:solidFill>
                            <a:srgbClr val="1F3864"/>
                          </a:solidFill>
                          <a:latin typeface="Times New Roman"/>
                          <a:ea typeface="Times New Roman"/>
                          <a:cs typeface="Times New Roman"/>
                          <a:sym typeface="Times New Roman"/>
                        </a:rPr>
                        <a:t>х = 99,15 ккал</a:t>
                      </a:r>
                      <a:endParaRPr/>
                    </a:p>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15 г сары майдың құрамында 99,15 ккал бар</a:t>
                      </a:r>
                      <a:endParaRPr b="0" sz="1400">
                        <a:solidFill>
                          <a:srgbClr val="1F3864"/>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224" name="Google Shape;224;p18"/>
          <p:cNvSpPr txBox="1"/>
          <p:nvPr/>
        </p:nvSpPr>
        <p:spPr>
          <a:xfrm>
            <a:off x="1296499" y="5719227"/>
            <a:ext cx="9624900" cy="861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1F3864"/>
              </a:buClr>
              <a:buSzPts val="1600"/>
              <a:buFont typeface="Times New Roman"/>
              <a:buNone/>
            </a:pPr>
            <a:r>
              <a:rPr lang="ru-RU" sz="1600">
                <a:solidFill>
                  <a:srgbClr val="1F3864"/>
                </a:solidFill>
                <a:latin typeface="Times New Roman"/>
                <a:ea typeface="Times New Roman"/>
                <a:cs typeface="Times New Roman"/>
                <a:sym typeface="Times New Roman"/>
              </a:rPr>
              <a:t>Мәліметтерді технологиялық картаға немесе тағамдық құндылықты есептеу кестесіне енгіземіз:  </a:t>
            </a:r>
            <a:endParaRPr sz="1600">
              <a:solidFill>
                <a:srgbClr val="1F3864"/>
              </a:solidFill>
              <a:latin typeface="Times New Roman"/>
              <a:ea typeface="Times New Roman"/>
              <a:cs typeface="Times New Roman"/>
              <a:sym typeface="Times New Roman"/>
            </a:endParaRPr>
          </a:p>
          <a:p>
            <a:pPr indent="0" lvl="0" marL="0" marR="0" rtl="0" algn="just">
              <a:spcBef>
                <a:spcPts val="0"/>
              </a:spcBef>
              <a:spcAft>
                <a:spcPts val="0"/>
              </a:spcAft>
              <a:buClr>
                <a:srgbClr val="1F3864"/>
              </a:buClr>
              <a:buSzPts val="1600"/>
              <a:buFont typeface="Times New Roman"/>
              <a:buNone/>
            </a:pPr>
            <a:r>
              <a:rPr lang="ru-RU" sz="1600">
                <a:solidFill>
                  <a:srgbClr val="1F3864"/>
                </a:solidFill>
                <a:latin typeface="Times New Roman"/>
                <a:ea typeface="Times New Roman"/>
                <a:cs typeface="Times New Roman"/>
                <a:sym typeface="Times New Roman"/>
              </a:rPr>
              <a:t>Сары май, 15 г: </a:t>
            </a:r>
            <a:r>
              <a:rPr lang="ru-RU" sz="1600" u="sng">
                <a:solidFill>
                  <a:srgbClr val="1F3864"/>
                </a:solidFill>
                <a:latin typeface="Times New Roman"/>
                <a:ea typeface="Times New Roman"/>
                <a:cs typeface="Times New Roman"/>
                <a:sym typeface="Times New Roman"/>
              </a:rPr>
              <a:t>А – 0,195 г, М – 10,875 г, К – 0,135 г, калориялылығы – 99,15 ккал.</a:t>
            </a:r>
            <a:endParaRPr sz="1800" u="sng">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30" name="Google Shape;230;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31" name="Google Shape;231;p19"/>
          <p:cNvPicPr preferRelativeResize="0"/>
          <p:nvPr/>
        </p:nvPicPr>
        <p:blipFill rotWithShape="1">
          <a:blip r:embed="rId3">
            <a:alphaModFix/>
          </a:blip>
          <a:srcRect b="0" l="0" r="0" t="0"/>
          <a:stretch/>
        </p:blipFill>
        <p:spPr>
          <a:xfrm>
            <a:off x="0" y="365125"/>
            <a:ext cx="12192000" cy="6315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b="0" l="0" r="0" t="0"/>
          <a:stretch/>
        </p:blipFill>
        <p:spPr>
          <a:xfrm>
            <a:off x="3756570" y="3998100"/>
            <a:ext cx="4374907" cy="2859900"/>
          </a:xfrm>
          <a:prstGeom prst="rect">
            <a:avLst/>
          </a:prstGeom>
          <a:noFill/>
          <a:ln>
            <a:noFill/>
          </a:ln>
        </p:spPr>
      </p:pic>
      <p:sp>
        <p:nvSpPr>
          <p:cNvPr id="92" name="Google Shape;92;p2"/>
          <p:cNvSpPr txBox="1"/>
          <p:nvPr/>
        </p:nvSpPr>
        <p:spPr>
          <a:xfrm>
            <a:off x="369750" y="0"/>
            <a:ext cx="11452500" cy="3998100"/>
          </a:xfrm>
          <a:prstGeom prst="rect">
            <a:avLst/>
          </a:prstGeom>
          <a:noFill/>
          <a:ln>
            <a:noFill/>
          </a:ln>
        </p:spPr>
        <p:txBody>
          <a:bodyPr anchorCtr="0" anchor="t" bIns="45700" lIns="91425" spcFirstLastPara="1" rIns="91425" wrap="square" tIns="45700">
            <a:spAutoFit/>
          </a:bodyPr>
          <a:lstStyle/>
          <a:p>
            <a:pPr indent="449262" lvl="0" marL="0" marR="0" rtl="0" algn="ctr">
              <a:lnSpc>
                <a:spcPct val="150000"/>
              </a:lnSpc>
              <a:spcBef>
                <a:spcPts val="0"/>
              </a:spcBef>
              <a:spcAft>
                <a:spcPts val="0"/>
              </a:spcAft>
              <a:buNone/>
            </a:pPr>
            <a:r>
              <a:t/>
            </a:r>
            <a:endParaRPr b="1" sz="2400">
              <a:solidFill>
                <a:srgbClr val="1F3864"/>
              </a:solidFill>
              <a:latin typeface="Times New Roman"/>
              <a:ea typeface="Times New Roman"/>
              <a:cs typeface="Times New Roman"/>
              <a:sym typeface="Times New Roman"/>
            </a:endParaRPr>
          </a:p>
          <a:p>
            <a:pPr indent="449262" lvl="0" marL="0" marR="0" rtl="0" algn="ctr">
              <a:lnSpc>
                <a:spcPct val="150000"/>
              </a:lnSpc>
              <a:spcBef>
                <a:spcPts val="0"/>
              </a:spcBef>
              <a:spcAft>
                <a:spcPts val="0"/>
              </a:spcAft>
              <a:buNone/>
            </a:pPr>
            <a:r>
              <a:rPr b="1" lang="ru-RU" sz="2400">
                <a:solidFill>
                  <a:srgbClr val="1F3864"/>
                </a:solidFill>
                <a:latin typeface="Times New Roman"/>
                <a:ea typeface="Times New Roman"/>
                <a:cs typeface="Times New Roman"/>
                <a:sym typeface="Times New Roman"/>
              </a:rPr>
              <a:t>Ұйымдасқан ұжымдарға арналған тамақтану </a:t>
            </a:r>
            <a:r>
              <a:rPr lang="ru-RU" sz="2400">
                <a:solidFill>
                  <a:srgbClr val="1F3864"/>
                </a:solidFill>
                <a:latin typeface="Times New Roman"/>
                <a:ea typeface="Times New Roman"/>
                <a:cs typeface="Times New Roman"/>
                <a:sym typeface="Times New Roman"/>
              </a:rPr>
              <a:t>әртүрлі, ұтымды және тағамдық құндылығы бойынша теңгерімді болуы тиіс.</a:t>
            </a:r>
            <a:endParaRPr sz="2400">
              <a:solidFill>
                <a:srgbClr val="1F3864"/>
              </a:solidFill>
              <a:latin typeface="Times New Roman"/>
              <a:ea typeface="Times New Roman"/>
              <a:cs typeface="Times New Roman"/>
              <a:sym typeface="Times New Roman"/>
            </a:endParaRPr>
          </a:p>
          <a:p>
            <a:pPr indent="449262" lvl="0" marL="0" marR="0" rtl="0" algn="ctr">
              <a:lnSpc>
                <a:spcPct val="150000"/>
              </a:lnSpc>
              <a:spcBef>
                <a:spcPts val="0"/>
              </a:spcBef>
              <a:spcAft>
                <a:spcPts val="0"/>
              </a:spcAft>
              <a:buNone/>
            </a:pPr>
            <a:r>
              <a:rPr b="1" lang="ru-RU" sz="2400">
                <a:solidFill>
                  <a:srgbClr val="1F3864"/>
                </a:solidFill>
                <a:latin typeface="Times New Roman"/>
                <a:ea typeface="Times New Roman"/>
                <a:cs typeface="Times New Roman"/>
                <a:sym typeface="Times New Roman"/>
              </a:rPr>
              <a:t>Тағамдық құндылық пен рационның энергия құндылығы (калориялылығы) </a:t>
            </a:r>
            <a:r>
              <a:rPr lang="ru-RU" sz="2400">
                <a:solidFill>
                  <a:srgbClr val="1F3864"/>
                </a:solidFill>
                <a:latin typeface="Times New Roman"/>
                <a:ea typeface="Times New Roman"/>
                <a:cs typeface="Times New Roman"/>
                <a:sym typeface="Times New Roman"/>
              </a:rPr>
              <a:t>перспективалық мәзірді әзірлеу кезінде немесе мәзірге өзгеріс енгізілген, тағамдар/өнімдер ауыстырылған жағдайда анықталады </a:t>
            </a:r>
            <a:endParaRPr sz="2400">
              <a:solidFill>
                <a:srgbClr val="1F3864"/>
              </a:solidFill>
              <a:latin typeface="Times New Roman"/>
              <a:ea typeface="Times New Roman"/>
              <a:cs typeface="Times New Roman"/>
              <a:sym typeface="Times New Roman"/>
            </a:endParaRPr>
          </a:p>
          <a:p>
            <a:pPr indent="449262" lvl="0" marL="0" marR="0" rtl="0" algn="ctr">
              <a:lnSpc>
                <a:spcPct val="150000"/>
              </a:lnSpc>
              <a:spcBef>
                <a:spcPts val="0"/>
              </a:spcBef>
              <a:spcAft>
                <a:spcPts val="0"/>
              </a:spcAft>
              <a:buNone/>
            </a:pPr>
            <a:r>
              <a:rPr lang="ru-RU" sz="2400">
                <a:solidFill>
                  <a:srgbClr val="1F3864"/>
                </a:solidFill>
                <a:latin typeface="Times New Roman"/>
                <a:ea typeface="Times New Roman"/>
                <a:cs typeface="Times New Roman"/>
                <a:sym typeface="Times New Roman"/>
              </a:rPr>
              <a:t>(Стандарттың 45-тармағы).</a:t>
            </a:r>
            <a:endParaRPr sz="2400">
              <a:solidFill>
                <a:srgbClr val="1F3864"/>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0"/>
          <p:cNvSpPr txBox="1"/>
          <p:nvPr>
            <p:ph type="title"/>
          </p:nvPr>
        </p:nvSpPr>
        <p:spPr>
          <a:xfrm>
            <a:off x="1626332" y="332657"/>
            <a:ext cx="8939336" cy="864547"/>
          </a:xfrm>
          <a:prstGeom prst="rect">
            <a:avLst/>
          </a:prstGeom>
          <a:noFill/>
          <a:ln>
            <a:noFill/>
          </a:ln>
        </p:spPr>
        <p:txBody>
          <a:bodyPr anchorCtr="0" anchor="ctr" bIns="45700" lIns="91425" spcFirstLastPara="1" rIns="91425" wrap="square" tIns="45700">
            <a:noAutofit/>
          </a:bodyPr>
          <a:lstStyle/>
          <a:p>
            <a:pPr indent="0" lvl="0" marL="0" rtl="0" algn="l">
              <a:lnSpc>
                <a:spcPct val="107000"/>
              </a:lnSpc>
              <a:spcBef>
                <a:spcPts val="0"/>
              </a:spcBef>
              <a:spcAft>
                <a:spcPts val="0"/>
              </a:spcAft>
              <a:buClr>
                <a:srgbClr val="1F3864"/>
              </a:buClr>
              <a:buSzPts val="3200"/>
              <a:buFont typeface="Times New Roman"/>
              <a:buNone/>
            </a:pPr>
            <a:r>
              <a:rPr b="1" lang="ru-RU" sz="3200">
                <a:solidFill>
                  <a:srgbClr val="1F3864"/>
                </a:solidFill>
                <a:latin typeface="Times New Roman"/>
                <a:ea typeface="Times New Roman"/>
                <a:cs typeface="Times New Roman"/>
                <a:sym typeface="Times New Roman"/>
              </a:rPr>
              <a:t>Balaman қосымшасымен жұмыс істеу мысалы</a:t>
            </a:r>
            <a:endParaRPr b="1" sz="3200">
              <a:solidFill>
                <a:srgbClr val="1F3864"/>
              </a:solidFill>
              <a:latin typeface="Times New Roman"/>
              <a:ea typeface="Times New Roman"/>
              <a:cs typeface="Times New Roman"/>
              <a:sym typeface="Times New Roman"/>
            </a:endParaRPr>
          </a:p>
        </p:txBody>
      </p:sp>
      <p:graphicFrame>
        <p:nvGraphicFramePr>
          <p:cNvPr id="237" name="Google Shape;237;p20"/>
          <p:cNvGraphicFramePr/>
          <p:nvPr/>
        </p:nvGraphicFramePr>
        <p:xfrm>
          <a:off x="790533" y="1740708"/>
          <a:ext cx="3000000" cy="3000000"/>
        </p:xfrm>
        <a:graphic>
          <a:graphicData uri="http://schemas.openxmlformats.org/drawingml/2006/table">
            <a:tbl>
              <a:tblPr>
                <a:noFill/>
                <a:tableStyleId>{B718A291-E83E-4C7B-9769-11E1099159C3}</a:tableStyleId>
              </a:tblPr>
              <a:tblGrid>
                <a:gridCol w="1692200"/>
                <a:gridCol w="1692200"/>
                <a:gridCol w="1692200"/>
              </a:tblGrid>
              <a:tr h="295275">
                <a:tc>
                  <a:txBody>
                    <a:bodyPr/>
                    <a:lstStyle/>
                    <a:p>
                      <a:pPr indent="0" lvl="0" marL="0" marR="0" rtl="0" algn="ctr">
                        <a:lnSpc>
                          <a:spcPct val="107000"/>
                        </a:lnSpc>
                        <a:spcBef>
                          <a:spcPts val="0"/>
                        </a:spcBef>
                        <a:spcAft>
                          <a:spcPts val="0"/>
                        </a:spcAft>
                        <a:buNone/>
                      </a:pPr>
                      <a:r>
                        <a:rPr b="1" lang="ru-RU">
                          <a:solidFill>
                            <a:srgbClr val="1F3864"/>
                          </a:solidFill>
                          <a:latin typeface="Times New Roman"/>
                          <a:ea typeface="Times New Roman"/>
                          <a:cs typeface="Times New Roman"/>
                          <a:sym typeface="Times New Roman"/>
                        </a:rPr>
                        <a:t>Өнім</a:t>
                      </a:r>
                      <a:endParaRPr sz="1400">
                        <a:solidFill>
                          <a:srgbClr val="1F3864"/>
                        </a:solidFill>
                        <a:latin typeface="Times New Roman"/>
                        <a:ea typeface="Times New Roman"/>
                        <a:cs typeface="Times New Roman"/>
                        <a:sym typeface="Times New Roman"/>
                      </a:endParaRPr>
                    </a:p>
                  </a:txBody>
                  <a:tcPr marT="76200" marB="76200" marR="76200" marL="762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7000"/>
                        </a:lnSpc>
                        <a:spcBef>
                          <a:spcPts val="0"/>
                        </a:spcBef>
                        <a:spcAft>
                          <a:spcPts val="0"/>
                        </a:spcAft>
                        <a:buNone/>
                      </a:pPr>
                      <a:r>
                        <a:rPr b="1" lang="ru-RU">
                          <a:solidFill>
                            <a:srgbClr val="1F3864"/>
                          </a:solidFill>
                          <a:latin typeface="Times New Roman"/>
                          <a:ea typeface="Times New Roman"/>
                          <a:cs typeface="Times New Roman"/>
                          <a:sym typeface="Times New Roman"/>
                        </a:rPr>
                        <a:t>Факторлар</a:t>
                      </a:r>
                      <a:endParaRPr sz="1400">
                        <a:solidFill>
                          <a:srgbClr val="1F3864"/>
                        </a:solidFill>
                        <a:latin typeface="Times New Roman"/>
                        <a:ea typeface="Times New Roman"/>
                        <a:cs typeface="Times New Roman"/>
                        <a:sym typeface="Times New Roman"/>
                      </a:endParaRPr>
                    </a:p>
                  </a:txBody>
                  <a:tcPr marT="76200" marB="76200" marR="76200" marL="762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7000"/>
                        </a:lnSpc>
                        <a:spcBef>
                          <a:spcPts val="0"/>
                        </a:spcBef>
                        <a:spcAft>
                          <a:spcPts val="0"/>
                        </a:spcAft>
                        <a:buNone/>
                      </a:pPr>
                      <a:r>
                        <a:rPr b="1" lang="ru-RU">
                          <a:solidFill>
                            <a:srgbClr val="1F3864"/>
                          </a:solidFill>
                          <a:latin typeface="Times New Roman"/>
                          <a:ea typeface="Times New Roman"/>
                          <a:cs typeface="Times New Roman"/>
                          <a:sym typeface="Times New Roman"/>
                        </a:rPr>
                        <a:t>Салмағы</a:t>
                      </a:r>
                      <a:endParaRPr sz="1400">
                        <a:solidFill>
                          <a:srgbClr val="1F3864"/>
                        </a:solidFill>
                        <a:latin typeface="Times New Roman"/>
                        <a:ea typeface="Times New Roman"/>
                        <a:cs typeface="Times New Roman"/>
                        <a:sym typeface="Times New Roman"/>
                      </a:endParaRPr>
                    </a:p>
                  </a:txBody>
                  <a:tcPr marT="76200" marB="76200" marR="76200" marL="762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lnSpc>
                          <a:spcPct val="107000"/>
                        </a:lnSpc>
                        <a:spcBef>
                          <a:spcPts val="0"/>
                        </a:spcBef>
                        <a:spcAft>
                          <a:spcPts val="0"/>
                        </a:spcAft>
                        <a:buNone/>
                      </a:pPr>
                      <a:r>
                        <a:rPr lang="ru-RU" sz="1400">
                          <a:solidFill>
                            <a:srgbClr val="1F3864"/>
                          </a:solidFill>
                          <a:latin typeface="Times New Roman"/>
                          <a:ea typeface="Times New Roman"/>
                          <a:cs typeface="Times New Roman"/>
                          <a:sym typeface="Times New Roman"/>
                        </a:rPr>
                        <a:t>1. </a:t>
                      </a:r>
                      <a:r>
                        <a:rPr lang="ru-RU">
                          <a:solidFill>
                            <a:srgbClr val="1F3864"/>
                          </a:solidFill>
                          <a:latin typeface="Times New Roman"/>
                          <a:ea typeface="Times New Roman"/>
                          <a:cs typeface="Times New Roman"/>
                          <a:sym typeface="Times New Roman"/>
                        </a:rPr>
                        <a:t>Сұлы үлпектері «Геркулес»</a:t>
                      </a:r>
                      <a:endParaRPr>
                        <a:solidFill>
                          <a:srgbClr val="1F3864"/>
                        </a:solidFill>
                        <a:latin typeface="Times New Roman"/>
                        <a:ea typeface="Times New Roman"/>
                        <a:cs typeface="Times New Roman"/>
                        <a:sym typeface="Times New Roman"/>
                      </a:endParaRPr>
                    </a:p>
                  </a:txBody>
                  <a:tcPr marT="76200" marB="76200" marR="76200" marL="762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76200" marB="76200" marR="76200" marL="762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None/>
                      </a:pPr>
                      <a:r>
                        <a:rPr lang="ru-RU" sz="1400">
                          <a:solidFill>
                            <a:srgbClr val="1F3864"/>
                          </a:solidFill>
                          <a:latin typeface="Times New Roman"/>
                          <a:ea typeface="Times New Roman"/>
                          <a:cs typeface="Times New Roman"/>
                          <a:sym typeface="Times New Roman"/>
                        </a:rPr>
                        <a:t>25 г</a:t>
                      </a:r>
                      <a:endParaRPr sz="1400">
                        <a:solidFill>
                          <a:srgbClr val="1F3864"/>
                        </a:solidFill>
                        <a:latin typeface="Times New Roman"/>
                        <a:ea typeface="Times New Roman"/>
                        <a:cs typeface="Times New Roman"/>
                        <a:sym typeface="Times New Roman"/>
                      </a:endParaRPr>
                    </a:p>
                  </a:txBody>
                  <a:tcPr marT="76200" marB="76200" marR="76200" marL="762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lnSpc>
                          <a:spcPct val="107000"/>
                        </a:lnSpc>
                        <a:spcBef>
                          <a:spcPts val="0"/>
                        </a:spcBef>
                        <a:spcAft>
                          <a:spcPts val="0"/>
                        </a:spcAft>
                        <a:buNone/>
                      </a:pPr>
                      <a:r>
                        <a:rPr lang="ru-RU" sz="1400">
                          <a:solidFill>
                            <a:srgbClr val="1F3864"/>
                          </a:solidFill>
                          <a:latin typeface="Times New Roman"/>
                          <a:ea typeface="Times New Roman"/>
                          <a:cs typeface="Times New Roman"/>
                          <a:sym typeface="Times New Roman"/>
                        </a:rPr>
                        <a:t>2. </a:t>
                      </a:r>
                      <a:r>
                        <a:rPr lang="ru-RU">
                          <a:solidFill>
                            <a:srgbClr val="1F3864"/>
                          </a:solidFill>
                          <a:latin typeface="Times New Roman"/>
                          <a:ea typeface="Times New Roman"/>
                          <a:cs typeface="Times New Roman"/>
                          <a:sym typeface="Times New Roman"/>
                        </a:rPr>
                        <a:t>Пастерленген сүт 3,2% майлылығы  </a:t>
                      </a:r>
                      <a:endParaRPr>
                        <a:solidFill>
                          <a:srgbClr val="1F3864"/>
                        </a:solidFill>
                        <a:latin typeface="Times New Roman"/>
                        <a:ea typeface="Times New Roman"/>
                        <a:cs typeface="Times New Roman"/>
                        <a:sym typeface="Times New Roman"/>
                      </a:endParaRPr>
                    </a:p>
                    <a:p>
                      <a:pPr indent="0" lvl="0" marL="0" marR="10238" rtl="0" algn="l">
                        <a:lnSpc>
                          <a:spcPct val="107000"/>
                        </a:lnSpc>
                        <a:spcBef>
                          <a:spcPts val="0"/>
                        </a:spcBef>
                        <a:spcAft>
                          <a:spcPts val="0"/>
                        </a:spcAft>
                        <a:buNone/>
                      </a:pPr>
                      <a:r>
                        <a:t/>
                      </a:r>
                      <a:endParaRPr>
                        <a:solidFill>
                          <a:srgbClr val="1F3864"/>
                        </a:solidFill>
                        <a:latin typeface="Times New Roman"/>
                        <a:ea typeface="Times New Roman"/>
                        <a:cs typeface="Times New Roman"/>
                        <a:sym typeface="Times New Roman"/>
                      </a:endParaRPr>
                    </a:p>
                  </a:txBody>
                  <a:tcPr marT="76200" marB="76200" marR="76200" marL="762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76200" marB="76200" marR="76200" marL="762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None/>
                      </a:pPr>
                      <a:r>
                        <a:rPr lang="ru-RU" sz="1400">
                          <a:solidFill>
                            <a:srgbClr val="1F3864"/>
                          </a:solidFill>
                          <a:latin typeface="Times New Roman"/>
                          <a:ea typeface="Times New Roman"/>
                          <a:cs typeface="Times New Roman"/>
                          <a:sym typeface="Times New Roman"/>
                        </a:rPr>
                        <a:t>100 г</a:t>
                      </a:r>
                      <a:endParaRPr sz="1400">
                        <a:solidFill>
                          <a:srgbClr val="1F3864"/>
                        </a:solidFill>
                        <a:latin typeface="Times New Roman"/>
                        <a:ea typeface="Times New Roman"/>
                        <a:cs typeface="Times New Roman"/>
                        <a:sym typeface="Times New Roman"/>
                      </a:endParaRPr>
                    </a:p>
                  </a:txBody>
                  <a:tcPr marT="76200" marB="76200" marR="76200" marL="762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lnSpc>
                          <a:spcPct val="107000"/>
                        </a:lnSpc>
                        <a:spcBef>
                          <a:spcPts val="0"/>
                        </a:spcBef>
                        <a:spcAft>
                          <a:spcPts val="0"/>
                        </a:spcAft>
                        <a:buNone/>
                      </a:pPr>
                      <a:r>
                        <a:rPr lang="ru-RU" sz="1400">
                          <a:solidFill>
                            <a:srgbClr val="1F3864"/>
                          </a:solidFill>
                          <a:latin typeface="Times New Roman"/>
                          <a:ea typeface="Times New Roman"/>
                          <a:cs typeface="Times New Roman"/>
                          <a:sym typeface="Times New Roman"/>
                        </a:rPr>
                        <a:t>3. </a:t>
                      </a:r>
                      <a:r>
                        <a:rPr lang="ru-RU">
                          <a:solidFill>
                            <a:srgbClr val="1F3864"/>
                          </a:solidFill>
                          <a:latin typeface="Times New Roman"/>
                          <a:ea typeface="Times New Roman"/>
                          <a:cs typeface="Times New Roman"/>
                          <a:sym typeface="Times New Roman"/>
                        </a:rPr>
                        <a:t>Тұзсыз сары май «Крестьянское»  </a:t>
                      </a:r>
                      <a:endParaRPr>
                        <a:solidFill>
                          <a:srgbClr val="1F3864"/>
                        </a:solidFill>
                        <a:latin typeface="Times New Roman"/>
                        <a:ea typeface="Times New Roman"/>
                        <a:cs typeface="Times New Roman"/>
                        <a:sym typeface="Times New Roman"/>
                      </a:endParaRPr>
                    </a:p>
                    <a:p>
                      <a:pPr indent="0" lvl="0" marL="0" marR="0" rtl="0" algn="l">
                        <a:lnSpc>
                          <a:spcPct val="107000"/>
                        </a:lnSpc>
                        <a:spcBef>
                          <a:spcPts val="0"/>
                        </a:spcBef>
                        <a:spcAft>
                          <a:spcPts val="0"/>
                        </a:spcAft>
                        <a:buNone/>
                      </a:pPr>
                      <a:r>
                        <a:t/>
                      </a:r>
                      <a:endParaRPr>
                        <a:solidFill>
                          <a:srgbClr val="1F3864"/>
                        </a:solidFill>
                        <a:latin typeface="Times New Roman"/>
                        <a:ea typeface="Times New Roman"/>
                        <a:cs typeface="Times New Roman"/>
                        <a:sym typeface="Times New Roman"/>
                      </a:endParaRPr>
                    </a:p>
                  </a:txBody>
                  <a:tcPr marT="76200" marB="76200" marR="76200" marL="762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76200" marB="76200" marR="76200" marL="762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None/>
                      </a:pPr>
                      <a:r>
                        <a:rPr lang="ru-RU" sz="1400">
                          <a:solidFill>
                            <a:srgbClr val="1F3864"/>
                          </a:solidFill>
                          <a:latin typeface="Times New Roman"/>
                          <a:ea typeface="Times New Roman"/>
                          <a:cs typeface="Times New Roman"/>
                          <a:sym typeface="Times New Roman"/>
                        </a:rPr>
                        <a:t>7 г</a:t>
                      </a:r>
                      <a:endParaRPr sz="1400">
                        <a:solidFill>
                          <a:srgbClr val="1F3864"/>
                        </a:solidFill>
                        <a:latin typeface="Times New Roman"/>
                        <a:ea typeface="Times New Roman"/>
                        <a:cs typeface="Times New Roman"/>
                        <a:sym typeface="Times New Roman"/>
                      </a:endParaRPr>
                    </a:p>
                  </a:txBody>
                  <a:tcPr marT="76200" marB="76200" marR="76200" marL="762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lnSpc>
                          <a:spcPct val="107000"/>
                        </a:lnSpc>
                        <a:spcBef>
                          <a:spcPts val="0"/>
                        </a:spcBef>
                        <a:spcAft>
                          <a:spcPts val="0"/>
                        </a:spcAft>
                        <a:buNone/>
                      </a:pPr>
                      <a:r>
                        <a:rPr lang="ru-RU" sz="1400">
                          <a:solidFill>
                            <a:srgbClr val="1F3864"/>
                          </a:solidFill>
                          <a:latin typeface="Times New Roman"/>
                          <a:ea typeface="Times New Roman"/>
                          <a:cs typeface="Times New Roman"/>
                          <a:sym typeface="Times New Roman"/>
                        </a:rPr>
                        <a:t>4. </a:t>
                      </a:r>
                      <a:r>
                        <a:rPr lang="ru-RU">
                          <a:solidFill>
                            <a:srgbClr val="1F3864"/>
                          </a:solidFill>
                          <a:latin typeface="Times New Roman"/>
                          <a:ea typeface="Times New Roman"/>
                          <a:cs typeface="Times New Roman"/>
                          <a:sym typeface="Times New Roman"/>
                        </a:rPr>
                        <a:t>Банан (шикі, бүтін) </a:t>
                      </a:r>
                      <a:endParaRPr sz="1400">
                        <a:solidFill>
                          <a:srgbClr val="1F3864"/>
                        </a:solidFill>
                        <a:latin typeface="Times New Roman"/>
                        <a:ea typeface="Times New Roman"/>
                        <a:cs typeface="Times New Roman"/>
                        <a:sym typeface="Times New Roman"/>
                      </a:endParaRPr>
                    </a:p>
                  </a:txBody>
                  <a:tcPr marT="76200" marB="76200" marR="76200" marL="762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76200" marB="76200" marR="76200" marL="762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None/>
                      </a:pPr>
                      <a:r>
                        <a:rPr lang="ru-RU" sz="1400">
                          <a:solidFill>
                            <a:srgbClr val="1F3864"/>
                          </a:solidFill>
                          <a:latin typeface="Times New Roman"/>
                          <a:ea typeface="Times New Roman"/>
                          <a:cs typeface="Times New Roman"/>
                          <a:sym typeface="Times New Roman"/>
                        </a:rPr>
                        <a:t>10 г</a:t>
                      </a:r>
                      <a:endParaRPr sz="1400">
                        <a:solidFill>
                          <a:srgbClr val="1F3864"/>
                        </a:solidFill>
                        <a:latin typeface="Times New Roman"/>
                        <a:ea typeface="Times New Roman"/>
                        <a:cs typeface="Times New Roman"/>
                        <a:sym typeface="Times New Roman"/>
                      </a:endParaRPr>
                    </a:p>
                  </a:txBody>
                  <a:tcPr marT="76200" marB="76200" marR="76200" marL="762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238" name="Google Shape;238;p20"/>
          <p:cNvSpPr txBox="1"/>
          <p:nvPr/>
        </p:nvSpPr>
        <p:spPr>
          <a:xfrm>
            <a:off x="4390124" y="1285500"/>
            <a:ext cx="2778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200">
                <a:solidFill>
                  <a:srgbClr val="1F3864"/>
                </a:solidFill>
                <a:latin typeface="Times New Roman"/>
                <a:ea typeface="Times New Roman"/>
                <a:cs typeface="Times New Roman"/>
                <a:sym typeface="Times New Roman"/>
              </a:rPr>
              <a:t>Банан қосылған геркулес ботқасы</a:t>
            </a:r>
            <a:endParaRPr b="1" sz="1200">
              <a:solidFill>
                <a:srgbClr val="1F3864"/>
              </a:solidFill>
              <a:latin typeface="Times New Roman"/>
              <a:ea typeface="Times New Roman"/>
              <a:cs typeface="Times New Roman"/>
              <a:sym typeface="Times New Roman"/>
            </a:endParaRPr>
          </a:p>
        </p:txBody>
      </p:sp>
      <p:graphicFrame>
        <p:nvGraphicFramePr>
          <p:cNvPr id="239" name="Google Shape;239;p20"/>
          <p:cNvGraphicFramePr/>
          <p:nvPr/>
        </p:nvGraphicFramePr>
        <p:xfrm>
          <a:off x="6439596" y="1696566"/>
          <a:ext cx="3000000" cy="3000000"/>
        </p:xfrm>
        <a:graphic>
          <a:graphicData uri="http://schemas.openxmlformats.org/drawingml/2006/table">
            <a:tbl>
              <a:tblPr bandRow="1" firstRow="1">
                <a:noFill/>
                <a:tableStyleId>{EB24EB50-E294-4B8E-99E3-8FCD6BB5DA7F}</a:tableStyleId>
              </a:tblPr>
              <a:tblGrid>
                <a:gridCol w="1620000"/>
                <a:gridCol w="1620000"/>
                <a:gridCol w="1620000"/>
              </a:tblGrid>
              <a:tr h="177800">
                <a:tc>
                  <a:txBody>
                    <a:bodyPr/>
                    <a:lstStyle/>
                    <a:p>
                      <a:pPr indent="0" lvl="0" marL="0" rtl="0" algn="l">
                        <a:lnSpc>
                          <a:spcPct val="115000"/>
                        </a:lnSpc>
                        <a:spcBef>
                          <a:spcPts val="1200"/>
                        </a:spcBef>
                        <a:spcAft>
                          <a:spcPts val="1200"/>
                        </a:spcAft>
                        <a:buSzPts val="1100"/>
                        <a:buNone/>
                      </a:pPr>
                      <a:r>
                        <a:rPr lang="ru-RU">
                          <a:solidFill>
                            <a:srgbClr val="1F3864"/>
                          </a:solidFill>
                          <a:latin typeface="Times New Roman"/>
                          <a:ea typeface="Times New Roman"/>
                          <a:cs typeface="Times New Roman"/>
                          <a:sym typeface="Times New Roman"/>
                        </a:rPr>
                        <a:t>Атауы</a:t>
                      </a:r>
                      <a:endParaRPr>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lnSpc>
                          <a:spcPct val="115000"/>
                        </a:lnSpc>
                        <a:spcBef>
                          <a:spcPts val="1200"/>
                        </a:spcBef>
                        <a:spcAft>
                          <a:spcPts val="0"/>
                        </a:spcAft>
                        <a:buSzPts val="1100"/>
                        <a:buNone/>
                      </a:pPr>
                      <a:r>
                        <a:rPr lang="ru-RU">
                          <a:solidFill>
                            <a:srgbClr val="1F3864"/>
                          </a:solidFill>
                          <a:latin typeface="Times New Roman"/>
                          <a:ea typeface="Times New Roman"/>
                          <a:cs typeface="Times New Roman"/>
                          <a:sym typeface="Times New Roman"/>
                        </a:rPr>
                        <a:t>Көрсеткіштер</a:t>
                      </a:r>
                      <a:endParaRPr>
                        <a:solidFill>
                          <a:srgbClr val="1F3864"/>
                        </a:solidFill>
                        <a:latin typeface="Times New Roman"/>
                        <a:ea typeface="Times New Roman"/>
                        <a:cs typeface="Times New Roman"/>
                        <a:sym typeface="Times New Roman"/>
                      </a:endParaRPr>
                    </a:p>
                    <a:p>
                      <a:pPr indent="0" lvl="0" marL="0" marR="0" rtl="0" algn="l">
                        <a:spcBef>
                          <a:spcPts val="1200"/>
                        </a:spcBef>
                        <a:spcAft>
                          <a:spcPts val="0"/>
                        </a:spcAft>
                        <a:buNone/>
                      </a:pPr>
                      <a:r>
                        <a:t/>
                      </a:r>
                      <a:endParaRPr>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lnSpc>
                          <a:spcPct val="115000"/>
                        </a:lnSpc>
                        <a:spcBef>
                          <a:spcPts val="1200"/>
                        </a:spcBef>
                        <a:spcAft>
                          <a:spcPts val="1200"/>
                        </a:spcAft>
                        <a:buSzPts val="1100"/>
                        <a:buNone/>
                      </a:pPr>
                      <a:r>
                        <a:rPr lang="ru-RU">
                          <a:solidFill>
                            <a:srgbClr val="1F3864"/>
                          </a:solidFill>
                          <a:latin typeface="Times New Roman"/>
                          <a:ea typeface="Times New Roman"/>
                          <a:cs typeface="Times New Roman"/>
                          <a:sym typeface="Times New Roman"/>
                        </a:rPr>
                        <a:t>Тәуліктік қажеттіліктің %</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Салмақ</a:t>
                      </a:r>
                      <a:endParaRPr>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1F3864"/>
                        </a:buClr>
                        <a:buSzPts val="1400"/>
                        <a:buFont typeface="Times New Roman"/>
                        <a:buNone/>
                      </a:pPr>
                      <a:r>
                        <a:rPr lang="ru-RU" sz="1400">
                          <a:solidFill>
                            <a:srgbClr val="1F3864"/>
                          </a:solidFill>
                          <a:latin typeface="Times New Roman"/>
                          <a:ea typeface="Times New Roman"/>
                          <a:cs typeface="Times New Roman"/>
                          <a:sym typeface="Times New Roman"/>
                        </a:rPr>
                        <a:t>215.3 г</a:t>
                      </a:r>
                      <a:endParaRPr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lnSpc>
                          <a:spcPct val="100000"/>
                        </a:lnSpc>
                        <a:spcBef>
                          <a:spcPts val="0"/>
                        </a:spcBef>
                        <a:spcAft>
                          <a:spcPts val="0"/>
                        </a:spcAft>
                        <a:buClr>
                          <a:srgbClr val="1F3864"/>
                        </a:buClr>
                        <a:buSzPts val="1400"/>
                        <a:buFont typeface="Times New Roman"/>
                        <a:buNone/>
                      </a:pPr>
                      <a:r>
                        <a:rPr lang="ru-RU" sz="1400">
                          <a:solidFill>
                            <a:srgbClr val="1F3864"/>
                          </a:solidFill>
                          <a:latin typeface="Times New Roman"/>
                          <a:ea typeface="Times New Roman"/>
                          <a:cs typeface="Times New Roman"/>
                          <a:sym typeface="Times New Roman"/>
                        </a:rPr>
                        <a:t>Энергия</a:t>
                      </a:r>
                      <a:endParaRPr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199.0 ккал</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lnSpc>
                          <a:spcPct val="100000"/>
                        </a:lnSpc>
                        <a:spcBef>
                          <a:spcPts val="0"/>
                        </a:spcBef>
                        <a:spcAft>
                          <a:spcPts val="0"/>
                        </a:spcAft>
                        <a:buClr>
                          <a:srgbClr val="1F3864"/>
                        </a:buClr>
                        <a:buSzPts val="1400"/>
                        <a:buFont typeface="Times New Roman"/>
                        <a:buNone/>
                      </a:pPr>
                      <a:r>
                        <a:rPr lang="ru-RU" sz="1400">
                          <a:solidFill>
                            <a:srgbClr val="1F3864"/>
                          </a:solidFill>
                          <a:latin typeface="Times New Roman"/>
                          <a:ea typeface="Times New Roman"/>
                          <a:cs typeface="Times New Roman"/>
                          <a:sym typeface="Times New Roman"/>
                        </a:rPr>
                        <a:t>Ақуыздар</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1F3864"/>
                        </a:buClr>
                        <a:buSzPts val="1400"/>
                        <a:buFont typeface="Times New Roman"/>
                        <a:buNone/>
                      </a:pPr>
                      <a:r>
                        <a:rPr lang="ru-RU" sz="1400">
                          <a:solidFill>
                            <a:srgbClr val="1F3864"/>
                          </a:solidFill>
                          <a:latin typeface="Times New Roman"/>
                          <a:ea typeface="Times New Roman"/>
                          <a:cs typeface="Times New Roman"/>
                          <a:sym typeface="Times New Roman"/>
                        </a:rPr>
                        <a:t>6.3 г из 50.0 г</a:t>
                      </a:r>
                      <a:endParaRPr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1F3864"/>
                        </a:buClr>
                        <a:buSzPts val="1400"/>
                        <a:buFont typeface="Times New Roman"/>
                        <a:buNone/>
                      </a:pPr>
                      <a:r>
                        <a:rPr lang="ru-RU" sz="1400">
                          <a:solidFill>
                            <a:srgbClr val="1F3864"/>
                          </a:solidFill>
                          <a:latin typeface="Times New Roman"/>
                          <a:ea typeface="Times New Roman"/>
                          <a:cs typeface="Times New Roman"/>
                          <a:sym typeface="Times New Roman"/>
                        </a:rPr>
                        <a:t>13%</a:t>
                      </a:r>
                      <a:endParaRPr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rtl="0" algn="l">
                        <a:spcBef>
                          <a:spcPts val="0"/>
                        </a:spcBef>
                        <a:spcAft>
                          <a:spcPts val="0"/>
                        </a:spcAft>
                        <a:buClr>
                          <a:schemeClr val="dk1"/>
                        </a:buClr>
                        <a:buSzPts val="1100"/>
                        <a:buFont typeface="Arial"/>
                        <a:buNone/>
                      </a:pPr>
                      <a:r>
                        <a:rPr lang="ru-RU">
                          <a:solidFill>
                            <a:srgbClr val="1F3864"/>
                          </a:solidFill>
                          <a:latin typeface="Times New Roman"/>
                          <a:ea typeface="Times New Roman"/>
                          <a:cs typeface="Times New Roman"/>
                          <a:sym typeface="Times New Roman"/>
                        </a:rPr>
                        <a:t>Майлар</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10.0 г из 65.0 г</a:t>
                      </a:r>
                      <a:endParaRPr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1F3864"/>
                        </a:buClr>
                        <a:buSzPts val="1400"/>
                        <a:buFont typeface="Times New Roman"/>
                        <a:buNone/>
                      </a:pPr>
                      <a:r>
                        <a:rPr lang="ru-RU" sz="1400">
                          <a:solidFill>
                            <a:srgbClr val="1F3864"/>
                          </a:solidFill>
                          <a:latin typeface="Times New Roman"/>
                          <a:ea typeface="Times New Roman"/>
                          <a:cs typeface="Times New Roman"/>
                          <a:sym typeface="Times New Roman"/>
                        </a:rPr>
                        <a:t>15%</a:t>
                      </a:r>
                      <a:endParaRPr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rtl="0" algn="l">
                        <a:spcBef>
                          <a:spcPts val="0"/>
                        </a:spcBef>
                        <a:spcAft>
                          <a:spcPts val="0"/>
                        </a:spcAft>
                        <a:buClr>
                          <a:srgbClr val="1F3864"/>
                        </a:buClr>
                        <a:buSzPts val="1400"/>
                        <a:buFont typeface="Times New Roman"/>
                        <a:buNone/>
                      </a:pPr>
                      <a:r>
                        <a:rPr lang="ru-RU">
                          <a:solidFill>
                            <a:srgbClr val="1F3864"/>
                          </a:solidFill>
                          <a:latin typeface="Times New Roman"/>
                          <a:ea typeface="Times New Roman"/>
                          <a:cs typeface="Times New Roman"/>
                          <a:sym typeface="Times New Roman"/>
                        </a:rPr>
                        <a:t>Углеводы</a:t>
                      </a:r>
                      <a:endParaRPr sz="14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ru-RU" sz="1400">
                          <a:solidFill>
                            <a:srgbClr val="1F3864"/>
                          </a:solidFill>
                          <a:latin typeface="Times New Roman"/>
                          <a:ea typeface="Times New Roman"/>
                          <a:cs typeface="Times New Roman"/>
                          <a:sym typeface="Times New Roman"/>
                        </a:rPr>
                        <a:t>20.6 г из 266.0 г</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Дәрумен </a:t>
                      </a:r>
                      <a:r>
                        <a:rPr lang="ru-RU" sz="1400">
                          <a:solidFill>
                            <a:srgbClr val="1F3864"/>
                          </a:solidFill>
                          <a:latin typeface="Times New Roman"/>
                          <a:ea typeface="Times New Roman"/>
                          <a:cs typeface="Times New Roman"/>
                          <a:sym typeface="Times New Roman"/>
                        </a:rPr>
                        <a:t>А</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Дәрумен </a:t>
                      </a:r>
                      <a:r>
                        <a:rPr lang="ru-RU" sz="1400">
                          <a:solidFill>
                            <a:srgbClr val="1F3864"/>
                          </a:solidFill>
                          <a:latin typeface="Times New Roman"/>
                          <a:ea typeface="Times New Roman"/>
                          <a:cs typeface="Times New Roman"/>
                          <a:sym typeface="Times New Roman"/>
                        </a:rPr>
                        <a:t>Д</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77800">
                <a:tc>
                  <a:txBody>
                    <a:bodyPr/>
                    <a:lstStyle/>
                    <a:p>
                      <a:pPr indent="0" lvl="0" marL="0" marR="0" rtl="0" algn="l">
                        <a:spcBef>
                          <a:spcPts val="0"/>
                        </a:spcBef>
                        <a:spcAft>
                          <a:spcPts val="0"/>
                        </a:spcAft>
                        <a:buNone/>
                      </a:pPr>
                      <a:r>
                        <a:rPr lang="ru-RU">
                          <a:solidFill>
                            <a:srgbClr val="1F3864"/>
                          </a:solidFill>
                          <a:latin typeface="Times New Roman"/>
                          <a:ea typeface="Times New Roman"/>
                          <a:cs typeface="Times New Roman"/>
                          <a:sym typeface="Times New Roman"/>
                        </a:rPr>
                        <a:t>Дәрумен</a:t>
                      </a:r>
                      <a:r>
                        <a:rPr lang="ru-RU" sz="1400">
                          <a:solidFill>
                            <a:srgbClr val="1F3864"/>
                          </a:solidFill>
                          <a:latin typeface="Times New Roman"/>
                          <a:ea typeface="Times New Roman"/>
                          <a:cs typeface="Times New Roman"/>
                          <a:sym typeface="Times New Roman"/>
                        </a:rPr>
                        <a:t> Е</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solidFill>
                          <a:srgbClr val="1F3864"/>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1"/>
          <p:cNvSpPr txBox="1"/>
          <p:nvPr>
            <p:ph type="title"/>
          </p:nvPr>
        </p:nvSpPr>
        <p:spPr>
          <a:xfrm>
            <a:off x="1570225" y="460975"/>
            <a:ext cx="8926500" cy="936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F3864"/>
              </a:buClr>
              <a:buSzPct val="100000"/>
              <a:buFont typeface="Times New Roman"/>
              <a:buNone/>
            </a:pPr>
            <a:r>
              <a:rPr b="1" lang="ru-RU">
                <a:solidFill>
                  <a:srgbClr val="1F3864"/>
                </a:solidFill>
                <a:latin typeface="Times New Roman"/>
                <a:ea typeface="Times New Roman"/>
                <a:cs typeface="Times New Roman"/>
                <a:sym typeface="Times New Roman"/>
              </a:rPr>
              <a:t>Өнімдер мен тағамдарды алмастыру</a:t>
            </a:r>
            <a:endParaRPr b="1">
              <a:solidFill>
                <a:srgbClr val="1F3864"/>
              </a:solidFill>
              <a:latin typeface="Times New Roman"/>
              <a:ea typeface="Times New Roman"/>
              <a:cs typeface="Times New Roman"/>
              <a:sym typeface="Times New Roman"/>
            </a:endParaRPr>
          </a:p>
        </p:txBody>
      </p:sp>
      <p:sp>
        <p:nvSpPr>
          <p:cNvPr id="245" name="Google Shape;245;p21"/>
          <p:cNvSpPr txBox="1"/>
          <p:nvPr>
            <p:ph idx="1" type="body"/>
          </p:nvPr>
        </p:nvSpPr>
        <p:spPr>
          <a:xfrm>
            <a:off x="1424075" y="1442300"/>
            <a:ext cx="9769500" cy="453660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1000"/>
              </a:spcBef>
              <a:spcAft>
                <a:spcPts val="0"/>
              </a:spcAft>
              <a:buClr>
                <a:srgbClr val="1F3864"/>
              </a:buClr>
              <a:buSzPts val="2400"/>
              <a:buNone/>
            </a:pPr>
            <a:r>
              <a:rPr lang="ru-RU" sz="2400">
                <a:solidFill>
                  <a:srgbClr val="1F3864"/>
                </a:solidFill>
                <a:latin typeface="Times New Roman"/>
                <a:ea typeface="Times New Roman"/>
                <a:cs typeface="Times New Roman"/>
                <a:sym typeface="Times New Roman"/>
              </a:rPr>
              <a:t>Б</a:t>
            </a:r>
            <a:r>
              <a:rPr lang="ru-RU" sz="2400">
                <a:solidFill>
                  <a:srgbClr val="1F3864"/>
                </a:solidFill>
                <a:latin typeface="Times New Roman"/>
                <a:ea typeface="Times New Roman"/>
                <a:cs typeface="Times New Roman"/>
                <a:sym typeface="Times New Roman"/>
              </a:rPr>
              <a:t>е</a:t>
            </a:r>
            <a:r>
              <a:rPr lang="ru-RU" sz="2400">
                <a:solidFill>
                  <a:srgbClr val="1F3864"/>
                </a:solidFill>
                <a:latin typeface="Times New Roman"/>
                <a:ea typeface="Times New Roman"/>
                <a:cs typeface="Times New Roman"/>
                <a:sym typeface="Times New Roman"/>
              </a:rPr>
              <a:t>лгілі бір тағам өнімі, тағам немесе аспаздық өнім болмаған жағдайда, оларды химиялық құрамына тең келетін басқа өнімдермен алмастыру «Қосымша 10 – Өнімдерді алмастыру кестесі» негізінде жүзеге асырылады.  </a:t>
            </a:r>
            <a:endParaRPr sz="2400">
              <a:solidFill>
                <a:srgbClr val="1F3864"/>
              </a:solidFill>
              <a:latin typeface="Times New Roman"/>
              <a:ea typeface="Times New Roman"/>
              <a:cs typeface="Times New Roman"/>
              <a:sym typeface="Times New Roman"/>
            </a:endParaRPr>
          </a:p>
          <a:p>
            <a:pPr indent="0" lvl="0" marL="0" rtl="0" algn="just">
              <a:lnSpc>
                <a:spcPct val="90000"/>
              </a:lnSpc>
              <a:spcBef>
                <a:spcPts val="1000"/>
              </a:spcBef>
              <a:spcAft>
                <a:spcPts val="0"/>
              </a:spcAft>
              <a:buClr>
                <a:srgbClr val="1F3864"/>
              </a:buClr>
              <a:buSzPts val="2400"/>
              <a:buNone/>
            </a:pPr>
            <a:r>
              <a:rPr lang="ru-RU" sz="2400">
                <a:solidFill>
                  <a:srgbClr val="1F3864"/>
                </a:solidFill>
                <a:latin typeface="Times New Roman"/>
                <a:ea typeface="Times New Roman"/>
                <a:cs typeface="Times New Roman"/>
                <a:sym typeface="Times New Roman"/>
              </a:rPr>
              <a:t>Өнімдерді алмастыру тағамдық құндылыққа негізделе отырып, үш негізгі көрсеткішке – ақуыздар, майлар және көмірсуларға бағдарланады. Алмастырудың мақсаты – тағамдағы қоректік заттардың теңгерімін сақтау, дәмін және оның рациондағы функционалдық рөлін сақтау.  </a:t>
            </a:r>
            <a:endParaRPr sz="2400">
              <a:solidFill>
                <a:srgbClr val="1F3864"/>
              </a:solidFill>
              <a:latin typeface="Times New Roman"/>
              <a:ea typeface="Times New Roman"/>
              <a:cs typeface="Times New Roman"/>
              <a:sym typeface="Times New Roman"/>
            </a:endParaRPr>
          </a:p>
          <a:p>
            <a:pPr indent="0" lvl="0" marL="0" rtl="0" algn="just">
              <a:lnSpc>
                <a:spcPct val="90000"/>
              </a:lnSpc>
              <a:spcBef>
                <a:spcPts val="1000"/>
              </a:spcBef>
              <a:spcAft>
                <a:spcPts val="0"/>
              </a:spcAft>
              <a:buClr>
                <a:srgbClr val="1F3864"/>
              </a:buClr>
              <a:buSzPts val="2400"/>
              <a:buNone/>
            </a:pPr>
            <a:r>
              <a:rPr lang="ru-RU" sz="2400">
                <a:solidFill>
                  <a:srgbClr val="1F3864"/>
                </a:solidFill>
                <a:latin typeface="Times New Roman"/>
                <a:ea typeface="Times New Roman"/>
                <a:cs typeface="Times New Roman"/>
                <a:sym typeface="Times New Roman"/>
              </a:rPr>
              <a:t>Мысалы, етті ақуыз мөлшеріне қарай тауық, балық, сүзбе, сүтпен алмастыруға болады, ал картопты көмірсулар мөлшеріне қарай жарма немесе макарон өнімдеріне алмастыруға болады.</a:t>
            </a:r>
            <a:endParaRPr sz="2400">
              <a:solidFill>
                <a:srgbClr val="1F3864"/>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2"/>
          <p:cNvSpPr txBox="1"/>
          <p:nvPr/>
        </p:nvSpPr>
        <p:spPr>
          <a:xfrm>
            <a:off x="0" y="618925"/>
            <a:ext cx="12745500" cy="6003000"/>
          </a:xfrm>
          <a:prstGeom prst="rect">
            <a:avLst/>
          </a:prstGeom>
          <a:noFill/>
          <a:ln>
            <a:noFill/>
          </a:ln>
        </p:spPr>
        <p:txBody>
          <a:bodyPr anchorCtr="0" anchor="t" bIns="45700" lIns="91425" spcFirstLastPara="1" rIns="91425" wrap="square" tIns="45700">
            <a:spAutoFit/>
          </a:bodyPr>
          <a:lstStyle/>
          <a:p>
            <a:pPr indent="-330200" lvl="0" marL="457200" rtl="0" algn="l">
              <a:lnSpc>
                <a:spcPct val="115000"/>
              </a:lnSpc>
              <a:spcBef>
                <a:spcPts val="1200"/>
              </a:spcBef>
              <a:spcAft>
                <a:spcPts val="0"/>
              </a:spcAft>
              <a:buClr>
                <a:srgbClr val="1F3864"/>
              </a:buClr>
              <a:buSzPts val="1600"/>
              <a:buFont typeface="Times New Roman"/>
              <a:buAutoNum type="arabicParenR"/>
            </a:pPr>
            <a:r>
              <a:rPr lang="ru-RU" sz="1600">
                <a:solidFill>
                  <a:srgbClr val="1F3864"/>
                </a:solidFill>
                <a:latin typeface="Times New Roman"/>
                <a:ea typeface="Times New Roman"/>
                <a:cs typeface="Times New Roman"/>
                <a:sym typeface="Times New Roman"/>
              </a:rPr>
              <a:t>Мысал ретінде егер балық жеткізілмесе, балық тағамын ақуыз мөлшері бірдей басқа тағамға ауыстыруға болады. Алмастыру кестесіне сәйкес 100 г балықты 67 г етке ауыстыруға болады.</a:t>
            </a:r>
            <a:br>
              <a:rPr lang="ru-RU" sz="1600">
                <a:solidFill>
                  <a:srgbClr val="1F3864"/>
                </a:solidFill>
                <a:latin typeface="Times New Roman"/>
                <a:ea typeface="Times New Roman"/>
                <a:cs typeface="Times New Roman"/>
                <a:sym typeface="Times New Roman"/>
              </a:rPr>
            </a:br>
            <a:r>
              <a:rPr lang="ru-RU" sz="1600">
                <a:solidFill>
                  <a:srgbClr val="1F3864"/>
                </a:solidFill>
                <a:latin typeface="Times New Roman"/>
                <a:ea typeface="Times New Roman"/>
                <a:cs typeface="Times New Roman"/>
                <a:sym typeface="Times New Roman"/>
              </a:rPr>
              <a:t> Технологиялық карта бойынша 120 г балық қажет.</a:t>
            </a:r>
            <a:br>
              <a:rPr lang="ru-RU" sz="1600">
                <a:solidFill>
                  <a:srgbClr val="1F3864"/>
                </a:solidFill>
                <a:latin typeface="Times New Roman"/>
                <a:ea typeface="Times New Roman"/>
                <a:cs typeface="Times New Roman"/>
                <a:sym typeface="Times New Roman"/>
              </a:rPr>
            </a:br>
            <a:r>
              <a:rPr lang="ru-RU" sz="1600">
                <a:solidFill>
                  <a:srgbClr val="1F3864"/>
                </a:solidFill>
                <a:latin typeface="Times New Roman"/>
                <a:ea typeface="Times New Roman"/>
                <a:cs typeface="Times New Roman"/>
                <a:sym typeface="Times New Roman"/>
              </a:rPr>
              <a:t> Формуланы құрастырамыз:</a:t>
            </a:r>
            <a:br>
              <a:rPr lang="ru-RU" sz="1600">
                <a:solidFill>
                  <a:srgbClr val="1F3864"/>
                </a:solidFill>
                <a:latin typeface="Times New Roman"/>
                <a:ea typeface="Times New Roman"/>
                <a:cs typeface="Times New Roman"/>
                <a:sym typeface="Times New Roman"/>
              </a:rPr>
            </a:br>
            <a:r>
              <a:rPr lang="ru-RU" sz="1600">
                <a:solidFill>
                  <a:srgbClr val="1F3864"/>
                </a:solidFill>
                <a:latin typeface="Times New Roman"/>
                <a:ea typeface="Times New Roman"/>
                <a:cs typeface="Times New Roman"/>
                <a:sym typeface="Times New Roman"/>
              </a:rPr>
              <a:t> 100 г балық – 67 г ет</a:t>
            </a:r>
            <a:br>
              <a:rPr lang="ru-RU" sz="1600">
                <a:solidFill>
                  <a:srgbClr val="1F3864"/>
                </a:solidFill>
                <a:latin typeface="Times New Roman"/>
                <a:ea typeface="Times New Roman"/>
                <a:cs typeface="Times New Roman"/>
                <a:sym typeface="Times New Roman"/>
              </a:rPr>
            </a:br>
            <a:r>
              <a:rPr lang="ru-RU" sz="1600">
                <a:solidFill>
                  <a:srgbClr val="1F3864"/>
                </a:solidFill>
                <a:latin typeface="Times New Roman"/>
                <a:ea typeface="Times New Roman"/>
                <a:cs typeface="Times New Roman"/>
                <a:sym typeface="Times New Roman"/>
              </a:rPr>
              <a:t> 120 г балық – х</a:t>
            </a:r>
            <a:br>
              <a:rPr lang="ru-RU" sz="1600">
                <a:solidFill>
                  <a:srgbClr val="1F3864"/>
                </a:solidFill>
                <a:latin typeface="Times New Roman"/>
                <a:ea typeface="Times New Roman"/>
                <a:cs typeface="Times New Roman"/>
                <a:sym typeface="Times New Roman"/>
              </a:rPr>
            </a:br>
            <a:r>
              <a:rPr lang="ru-RU" sz="1600">
                <a:solidFill>
                  <a:srgbClr val="1F3864"/>
                </a:solidFill>
                <a:latin typeface="Times New Roman"/>
                <a:ea typeface="Times New Roman"/>
                <a:cs typeface="Times New Roman"/>
                <a:sym typeface="Times New Roman"/>
              </a:rPr>
              <a:t> х = (120 × 67) / 100</a:t>
            </a:r>
            <a:br>
              <a:rPr lang="ru-RU" sz="1600">
                <a:solidFill>
                  <a:srgbClr val="1F3864"/>
                </a:solidFill>
                <a:latin typeface="Times New Roman"/>
                <a:ea typeface="Times New Roman"/>
                <a:cs typeface="Times New Roman"/>
                <a:sym typeface="Times New Roman"/>
              </a:rPr>
            </a:br>
            <a:r>
              <a:rPr lang="ru-RU" sz="1600">
                <a:solidFill>
                  <a:srgbClr val="1F3864"/>
                </a:solidFill>
                <a:latin typeface="Times New Roman"/>
                <a:ea typeface="Times New Roman"/>
                <a:cs typeface="Times New Roman"/>
                <a:sym typeface="Times New Roman"/>
              </a:rPr>
              <a:t> х = 80,4 г</a:t>
            </a:r>
            <a:br>
              <a:rPr lang="ru-RU" sz="1600">
                <a:solidFill>
                  <a:srgbClr val="1F3864"/>
                </a:solidFill>
                <a:latin typeface="Times New Roman"/>
                <a:ea typeface="Times New Roman"/>
                <a:cs typeface="Times New Roman"/>
                <a:sym typeface="Times New Roman"/>
              </a:rPr>
            </a:br>
            <a:r>
              <a:rPr lang="ru-RU" sz="1600">
                <a:solidFill>
                  <a:srgbClr val="1F3864"/>
                </a:solidFill>
                <a:latin typeface="Times New Roman"/>
                <a:ea typeface="Times New Roman"/>
                <a:cs typeface="Times New Roman"/>
                <a:sym typeface="Times New Roman"/>
              </a:rPr>
              <a:t> Осылайша, 120 г балық 80,4 г етпен ауыстырылады. 120 г балық (салқын өңдеуден 30% жоғалтумен) </a:t>
            </a:r>
            <a:r>
              <a:rPr b="1" lang="ru-RU" sz="1600">
                <a:solidFill>
                  <a:srgbClr val="1F3864"/>
                </a:solidFill>
                <a:latin typeface="Times New Roman"/>
                <a:ea typeface="Times New Roman"/>
                <a:cs typeface="Times New Roman"/>
                <a:sym typeface="Times New Roman"/>
              </a:rPr>
              <a:t>15 г</a:t>
            </a:r>
            <a:r>
              <a:rPr lang="ru-RU" sz="1600">
                <a:solidFill>
                  <a:srgbClr val="1F3864"/>
                </a:solidFill>
                <a:latin typeface="Times New Roman"/>
                <a:ea typeface="Times New Roman"/>
                <a:cs typeface="Times New Roman"/>
                <a:sym typeface="Times New Roman"/>
              </a:rPr>
              <a:t> </a:t>
            </a:r>
            <a:r>
              <a:rPr b="1" lang="ru-RU" sz="1600">
                <a:solidFill>
                  <a:srgbClr val="1F3864"/>
                </a:solidFill>
                <a:latin typeface="Times New Roman"/>
                <a:ea typeface="Times New Roman"/>
                <a:cs typeface="Times New Roman"/>
                <a:sym typeface="Times New Roman"/>
              </a:rPr>
              <a:t>ақуызды </a:t>
            </a:r>
            <a:r>
              <a:rPr lang="ru-RU" sz="1600">
                <a:solidFill>
                  <a:srgbClr val="1F3864"/>
                </a:solidFill>
                <a:latin typeface="Times New Roman"/>
                <a:ea typeface="Times New Roman"/>
                <a:cs typeface="Times New Roman"/>
                <a:sym typeface="Times New Roman"/>
              </a:rPr>
              <a:t>құрайды, ал 80 г ет (салқын өңдеуден 5% жоғалтумен) </a:t>
            </a:r>
            <a:r>
              <a:rPr b="1" lang="ru-RU" sz="1600">
                <a:solidFill>
                  <a:srgbClr val="1F3864"/>
                </a:solidFill>
                <a:latin typeface="Times New Roman"/>
                <a:ea typeface="Times New Roman"/>
                <a:cs typeface="Times New Roman"/>
                <a:sym typeface="Times New Roman"/>
              </a:rPr>
              <a:t>16 г ақуызды </a:t>
            </a:r>
            <a:r>
              <a:rPr lang="ru-RU" sz="1600">
                <a:solidFill>
                  <a:srgbClr val="1F3864"/>
                </a:solidFill>
                <a:latin typeface="Times New Roman"/>
                <a:ea typeface="Times New Roman"/>
                <a:cs typeface="Times New Roman"/>
                <a:sym typeface="Times New Roman"/>
              </a:rPr>
              <a:t>құрайды.</a:t>
            </a:r>
            <a:endParaRPr sz="1600">
              <a:solidFill>
                <a:srgbClr val="1F3864"/>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rgbClr val="1F3864"/>
              </a:buClr>
              <a:buSzPts val="1600"/>
              <a:buFont typeface="Times New Roman"/>
              <a:buAutoNum type="arabicParenR" startAt="2"/>
            </a:pPr>
            <a:r>
              <a:rPr lang="ru-RU" sz="1600">
                <a:solidFill>
                  <a:srgbClr val="1F3864"/>
                </a:solidFill>
                <a:latin typeface="Times New Roman"/>
                <a:ea typeface="Times New Roman"/>
                <a:cs typeface="Times New Roman"/>
                <a:sym typeface="Times New Roman"/>
              </a:rPr>
              <a:t>Екінші мысал, егер гарнир үшін макароны жеткізілмесе, оны картоппен ауыстыруға болады. Алмастыру кестесіне сәйкес 100 г картопты 25 г макаронына ауыстыруға болады.</a:t>
            </a:r>
            <a:br>
              <a:rPr lang="ru-RU" sz="1600">
                <a:solidFill>
                  <a:srgbClr val="1F3864"/>
                </a:solidFill>
                <a:latin typeface="Times New Roman"/>
                <a:ea typeface="Times New Roman"/>
                <a:cs typeface="Times New Roman"/>
                <a:sym typeface="Times New Roman"/>
              </a:rPr>
            </a:br>
            <a:r>
              <a:rPr lang="ru-RU" sz="1600">
                <a:solidFill>
                  <a:srgbClr val="1F3864"/>
                </a:solidFill>
                <a:latin typeface="Times New Roman"/>
                <a:ea typeface="Times New Roman"/>
                <a:cs typeface="Times New Roman"/>
                <a:sym typeface="Times New Roman"/>
              </a:rPr>
              <a:t> Технологиялық карта бойынша гарнир үшін 50 г макарон қажет.</a:t>
            </a:r>
            <a:br>
              <a:rPr lang="ru-RU" sz="1600">
                <a:solidFill>
                  <a:srgbClr val="1F3864"/>
                </a:solidFill>
                <a:latin typeface="Times New Roman"/>
                <a:ea typeface="Times New Roman"/>
                <a:cs typeface="Times New Roman"/>
                <a:sym typeface="Times New Roman"/>
              </a:rPr>
            </a:br>
            <a:r>
              <a:rPr lang="ru-RU" sz="1600">
                <a:solidFill>
                  <a:srgbClr val="1F3864"/>
                </a:solidFill>
                <a:latin typeface="Times New Roman"/>
                <a:ea typeface="Times New Roman"/>
                <a:cs typeface="Times New Roman"/>
                <a:sym typeface="Times New Roman"/>
              </a:rPr>
              <a:t> Формуланы құрастырамыз:</a:t>
            </a:r>
            <a:br>
              <a:rPr lang="ru-RU" sz="1600">
                <a:solidFill>
                  <a:srgbClr val="1F3864"/>
                </a:solidFill>
                <a:latin typeface="Times New Roman"/>
                <a:ea typeface="Times New Roman"/>
                <a:cs typeface="Times New Roman"/>
                <a:sym typeface="Times New Roman"/>
              </a:rPr>
            </a:br>
            <a:r>
              <a:rPr lang="ru-RU" sz="1600">
                <a:solidFill>
                  <a:srgbClr val="1F3864"/>
                </a:solidFill>
                <a:latin typeface="Times New Roman"/>
                <a:ea typeface="Times New Roman"/>
                <a:cs typeface="Times New Roman"/>
                <a:sym typeface="Times New Roman"/>
              </a:rPr>
              <a:t> 100 г картоп – 25 г макароны</a:t>
            </a:r>
            <a:br>
              <a:rPr lang="ru-RU" sz="1600">
                <a:solidFill>
                  <a:srgbClr val="1F3864"/>
                </a:solidFill>
                <a:latin typeface="Times New Roman"/>
                <a:ea typeface="Times New Roman"/>
                <a:cs typeface="Times New Roman"/>
                <a:sym typeface="Times New Roman"/>
              </a:rPr>
            </a:br>
            <a:r>
              <a:rPr lang="ru-RU" sz="1600">
                <a:solidFill>
                  <a:srgbClr val="1F3864"/>
                </a:solidFill>
                <a:latin typeface="Times New Roman"/>
                <a:ea typeface="Times New Roman"/>
                <a:cs typeface="Times New Roman"/>
                <a:sym typeface="Times New Roman"/>
              </a:rPr>
              <a:t> х – 50 г макарон </a:t>
            </a:r>
            <a:r>
              <a:rPr lang="ru-RU" sz="1600">
                <a:solidFill>
                  <a:srgbClr val="1F3864"/>
                </a:solidFill>
                <a:latin typeface="Times New Roman"/>
                <a:ea typeface="Times New Roman"/>
                <a:cs typeface="Times New Roman"/>
                <a:sym typeface="Times New Roman"/>
              </a:rPr>
              <a:t>рецепт </a:t>
            </a:r>
            <a:r>
              <a:rPr lang="ru-RU" sz="1600">
                <a:solidFill>
                  <a:srgbClr val="1F3864"/>
                </a:solidFill>
                <a:latin typeface="Times New Roman"/>
                <a:ea typeface="Times New Roman"/>
                <a:cs typeface="Times New Roman"/>
                <a:sym typeface="Times New Roman"/>
              </a:rPr>
              <a:t>бойынша </a:t>
            </a:r>
            <a:br>
              <a:rPr lang="ru-RU" sz="1600">
                <a:solidFill>
                  <a:srgbClr val="1F3864"/>
                </a:solidFill>
                <a:latin typeface="Times New Roman"/>
                <a:ea typeface="Times New Roman"/>
                <a:cs typeface="Times New Roman"/>
                <a:sym typeface="Times New Roman"/>
              </a:rPr>
            </a:br>
            <a:r>
              <a:rPr lang="ru-RU" sz="1600">
                <a:solidFill>
                  <a:srgbClr val="1F3864"/>
                </a:solidFill>
                <a:latin typeface="Times New Roman"/>
                <a:ea typeface="Times New Roman"/>
                <a:cs typeface="Times New Roman"/>
                <a:sym typeface="Times New Roman"/>
              </a:rPr>
              <a:t> х = (100 × 50) / 25</a:t>
            </a:r>
            <a:br>
              <a:rPr lang="ru-RU" sz="1600">
                <a:solidFill>
                  <a:srgbClr val="1F3864"/>
                </a:solidFill>
                <a:latin typeface="Times New Roman"/>
                <a:ea typeface="Times New Roman"/>
                <a:cs typeface="Times New Roman"/>
                <a:sym typeface="Times New Roman"/>
              </a:rPr>
            </a:br>
            <a:r>
              <a:rPr lang="ru-RU" sz="1600">
                <a:solidFill>
                  <a:srgbClr val="1F3864"/>
                </a:solidFill>
                <a:latin typeface="Times New Roman"/>
                <a:ea typeface="Times New Roman"/>
                <a:cs typeface="Times New Roman"/>
                <a:sym typeface="Times New Roman"/>
              </a:rPr>
              <a:t> х = 200 г</a:t>
            </a:r>
            <a:br>
              <a:rPr lang="ru-RU" sz="1600">
                <a:solidFill>
                  <a:srgbClr val="1F3864"/>
                </a:solidFill>
                <a:latin typeface="Times New Roman"/>
                <a:ea typeface="Times New Roman"/>
                <a:cs typeface="Times New Roman"/>
                <a:sym typeface="Times New Roman"/>
              </a:rPr>
            </a:br>
            <a:r>
              <a:rPr lang="ru-RU" sz="1600">
                <a:solidFill>
                  <a:srgbClr val="1F3864"/>
                </a:solidFill>
                <a:latin typeface="Times New Roman"/>
                <a:ea typeface="Times New Roman"/>
                <a:cs typeface="Times New Roman"/>
                <a:sym typeface="Times New Roman"/>
              </a:rPr>
              <a:t> Осылайша, 50 г макароны 200 г картоппен ауыстырылады. 200 г картоп (салқын өңдеуден 30% жоғалтумен) </a:t>
            </a:r>
            <a:r>
              <a:rPr b="1" lang="ru-RU" sz="1600">
                <a:solidFill>
                  <a:srgbClr val="1F3864"/>
                </a:solidFill>
                <a:latin typeface="Times New Roman"/>
                <a:ea typeface="Times New Roman"/>
                <a:cs typeface="Times New Roman"/>
                <a:sym typeface="Times New Roman"/>
              </a:rPr>
              <a:t>33,5 г көмірсу</a:t>
            </a:r>
            <a:r>
              <a:rPr lang="ru-RU" sz="1600">
                <a:solidFill>
                  <a:srgbClr val="1F3864"/>
                </a:solidFill>
                <a:latin typeface="Times New Roman"/>
                <a:ea typeface="Times New Roman"/>
                <a:cs typeface="Times New Roman"/>
                <a:sym typeface="Times New Roman"/>
              </a:rPr>
              <a:t> құрайды, ал 50 г макароны </a:t>
            </a:r>
            <a:r>
              <a:rPr b="1" lang="ru-RU" sz="1600">
                <a:solidFill>
                  <a:srgbClr val="1F3864"/>
                </a:solidFill>
                <a:latin typeface="Times New Roman"/>
                <a:ea typeface="Times New Roman"/>
                <a:cs typeface="Times New Roman"/>
                <a:sym typeface="Times New Roman"/>
              </a:rPr>
              <a:t>37,6 г көмірсу </a:t>
            </a:r>
            <a:r>
              <a:rPr lang="ru-RU" sz="1600">
                <a:solidFill>
                  <a:srgbClr val="1F3864"/>
                </a:solidFill>
                <a:latin typeface="Times New Roman"/>
                <a:ea typeface="Times New Roman"/>
                <a:cs typeface="Times New Roman"/>
                <a:sym typeface="Times New Roman"/>
              </a:rPr>
              <a:t>құрайды.</a:t>
            </a:r>
            <a:br>
              <a:rPr lang="ru-RU" sz="1600">
                <a:solidFill>
                  <a:srgbClr val="1F3864"/>
                </a:solidFill>
                <a:latin typeface="Times New Roman"/>
                <a:ea typeface="Times New Roman"/>
                <a:cs typeface="Times New Roman"/>
                <a:sym typeface="Times New Roman"/>
              </a:rPr>
            </a:br>
            <a:r>
              <a:rPr lang="ru-RU" sz="1600">
                <a:solidFill>
                  <a:srgbClr val="1F3864"/>
                </a:solidFill>
                <a:latin typeface="Times New Roman"/>
                <a:ea typeface="Times New Roman"/>
                <a:cs typeface="Times New Roman"/>
                <a:sym typeface="Times New Roman"/>
              </a:rPr>
              <a:t> Бұл өнімдердің бір-бірін алмастыруға мысал.</a:t>
            </a:r>
            <a:endParaRPr sz="1600">
              <a:solidFill>
                <a:srgbClr val="1F3864"/>
              </a:solidFill>
              <a:latin typeface="Times New Roman"/>
              <a:ea typeface="Times New Roman"/>
              <a:cs typeface="Times New Roman"/>
              <a:sym typeface="Times New Roman"/>
            </a:endParaRPr>
          </a:p>
        </p:txBody>
      </p:sp>
      <p:sp>
        <p:nvSpPr>
          <p:cNvPr id="251" name="Google Shape;251;p22"/>
          <p:cNvSpPr txBox="1"/>
          <p:nvPr/>
        </p:nvSpPr>
        <p:spPr>
          <a:xfrm>
            <a:off x="2806900" y="91800"/>
            <a:ext cx="7304100" cy="591300"/>
          </a:xfrm>
          <a:prstGeom prst="rect">
            <a:avLst/>
          </a:prstGeom>
          <a:noFill/>
          <a:ln>
            <a:noFill/>
          </a:ln>
        </p:spPr>
        <p:txBody>
          <a:bodyPr anchorCtr="0" anchor="t" bIns="45700" lIns="91425" spcFirstLastPara="1" rIns="91425" wrap="square" tIns="45700">
            <a:normAutofit fontScale="70000"/>
          </a:bodyPr>
          <a:lstStyle/>
          <a:p>
            <a:pPr indent="0" lvl="0" marL="0" marR="0" rtl="0" algn="l">
              <a:lnSpc>
                <a:spcPct val="90000"/>
              </a:lnSpc>
              <a:spcBef>
                <a:spcPts val="0"/>
              </a:spcBef>
              <a:spcAft>
                <a:spcPts val="0"/>
              </a:spcAft>
              <a:buClr>
                <a:srgbClr val="1F3864"/>
              </a:buClr>
              <a:buSzPct val="100000"/>
              <a:buFont typeface="Times New Roman"/>
              <a:buNone/>
            </a:pPr>
            <a:r>
              <a:rPr b="1" lang="ru-RU" sz="4400">
                <a:solidFill>
                  <a:srgbClr val="1F3864"/>
                </a:solidFill>
                <a:latin typeface="Times New Roman"/>
                <a:ea typeface="Times New Roman"/>
                <a:cs typeface="Times New Roman"/>
                <a:sym typeface="Times New Roman"/>
              </a:rPr>
              <a:t>Өнімдер мен тағамдарды алмастыру</a:t>
            </a:r>
            <a:endParaRPr b="1" sz="4400">
              <a:solidFill>
                <a:srgbClr val="1F3864"/>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3"/>
          <p:cNvSpPr/>
          <p:nvPr/>
        </p:nvSpPr>
        <p:spPr>
          <a:xfrm>
            <a:off x="1524001" y="43934"/>
            <a:ext cx="184731" cy="36933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23"/>
          <p:cNvSpPr/>
          <p:nvPr/>
        </p:nvSpPr>
        <p:spPr>
          <a:xfrm>
            <a:off x="1524001" y="457201"/>
            <a:ext cx="307975"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23"/>
          <p:cNvSpPr/>
          <p:nvPr/>
        </p:nvSpPr>
        <p:spPr>
          <a:xfrm>
            <a:off x="3035503" y="428258"/>
            <a:ext cx="6715200" cy="60015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t/>
            </a:r>
            <a:endParaRPr i="1" sz="3600">
              <a:solidFill>
                <a:srgbClr val="C00000"/>
              </a:solidFill>
              <a:latin typeface="Arial"/>
              <a:ea typeface="Arial"/>
              <a:cs typeface="Arial"/>
              <a:sym typeface="Arial"/>
            </a:endParaRPr>
          </a:p>
          <a:p>
            <a:pPr indent="0" lvl="0" marL="0" marR="0" rtl="0" algn="ctr">
              <a:spcBef>
                <a:spcPts val="0"/>
              </a:spcBef>
              <a:spcAft>
                <a:spcPts val="0"/>
              </a:spcAft>
              <a:buNone/>
            </a:pPr>
            <a:r>
              <a:t/>
            </a:r>
            <a:endParaRPr i="1" sz="3600">
              <a:solidFill>
                <a:srgbClr val="C00000"/>
              </a:solidFill>
              <a:latin typeface="Arial"/>
              <a:ea typeface="Arial"/>
              <a:cs typeface="Arial"/>
              <a:sym typeface="Arial"/>
            </a:endParaRPr>
          </a:p>
          <a:p>
            <a:pPr indent="0" lvl="0" marL="0" marR="0" rtl="0" algn="ctr">
              <a:spcBef>
                <a:spcPts val="0"/>
              </a:spcBef>
              <a:spcAft>
                <a:spcPts val="0"/>
              </a:spcAft>
              <a:buNone/>
            </a:pPr>
            <a:r>
              <a:t/>
            </a:r>
            <a:endParaRPr i="1" sz="3600">
              <a:solidFill>
                <a:srgbClr val="C00000"/>
              </a:solidFill>
              <a:latin typeface="Arial"/>
              <a:ea typeface="Arial"/>
              <a:cs typeface="Arial"/>
              <a:sym typeface="Arial"/>
            </a:endParaRPr>
          </a:p>
          <a:p>
            <a:pPr indent="0" lvl="0" marL="0" marR="0" rtl="0" algn="ctr">
              <a:spcBef>
                <a:spcPts val="0"/>
              </a:spcBef>
              <a:spcAft>
                <a:spcPts val="0"/>
              </a:spcAft>
              <a:buNone/>
            </a:pPr>
            <a:r>
              <a:t/>
            </a:r>
            <a:endParaRPr i="1" sz="3600">
              <a:solidFill>
                <a:srgbClr val="C00000"/>
              </a:solidFill>
              <a:latin typeface="Arial"/>
              <a:ea typeface="Arial"/>
              <a:cs typeface="Arial"/>
              <a:sym typeface="Arial"/>
            </a:endParaRPr>
          </a:p>
          <a:p>
            <a:pPr indent="0" lvl="0" marL="0" marR="0" rtl="0" algn="ctr">
              <a:spcBef>
                <a:spcPts val="0"/>
              </a:spcBef>
              <a:spcAft>
                <a:spcPts val="0"/>
              </a:spcAft>
              <a:buNone/>
            </a:pPr>
            <a:r>
              <a:rPr b="1" i="1" lang="ru-RU" sz="3600">
                <a:solidFill>
                  <a:srgbClr val="002060"/>
                </a:solidFill>
                <a:latin typeface="Times New Roman"/>
                <a:ea typeface="Times New Roman"/>
                <a:cs typeface="Times New Roman"/>
                <a:sym typeface="Times New Roman"/>
              </a:rPr>
              <a:t>Назар аударғаныңыз үшін рахмет!</a:t>
            </a:r>
            <a:endParaRPr b="1" i="1" sz="3600">
              <a:solidFill>
                <a:srgbClr val="00206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i="1" sz="3600">
              <a:solidFill>
                <a:srgbClr val="00206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i="1" sz="3600">
              <a:solidFill>
                <a:srgbClr val="00206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i="1" sz="2400">
              <a:solidFill>
                <a:srgbClr val="00206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i="1" sz="2400">
              <a:solidFill>
                <a:srgbClr val="002060"/>
              </a:solidFill>
              <a:latin typeface="Times New Roman"/>
              <a:ea typeface="Times New Roman"/>
              <a:cs typeface="Times New Roman"/>
              <a:sym typeface="Times New Roman"/>
            </a:endParaRPr>
          </a:p>
          <a:p>
            <a:pPr indent="0" lvl="0" marL="0" marR="0" rtl="0" algn="r">
              <a:spcBef>
                <a:spcPts val="0"/>
              </a:spcBef>
              <a:spcAft>
                <a:spcPts val="0"/>
              </a:spcAft>
              <a:buNone/>
            </a:pPr>
            <a:r>
              <a:rPr i="1" lang="ru-RU" sz="2400">
                <a:solidFill>
                  <a:srgbClr val="002060"/>
                </a:solidFill>
                <a:latin typeface="Times New Roman"/>
                <a:ea typeface="Times New Roman"/>
                <a:cs typeface="Times New Roman"/>
                <a:sym typeface="Times New Roman"/>
              </a:rPr>
              <a:t>Қазақ тамақтану академиясының мектептегі тамақтану жөніндегі маманы</a:t>
            </a:r>
            <a:endParaRPr i="1" sz="2400">
              <a:solidFill>
                <a:srgbClr val="002060"/>
              </a:solidFill>
              <a:latin typeface="Times New Roman"/>
              <a:ea typeface="Times New Roman"/>
              <a:cs typeface="Times New Roman"/>
              <a:sym typeface="Times New Roman"/>
            </a:endParaRPr>
          </a:p>
          <a:p>
            <a:pPr indent="0" lvl="0" marL="0" marR="0" rtl="0" algn="r">
              <a:spcBef>
                <a:spcPts val="0"/>
              </a:spcBef>
              <a:spcAft>
                <a:spcPts val="0"/>
              </a:spcAft>
              <a:buNone/>
            </a:pPr>
            <a:r>
              <a:rPr i="1" lang="ru-RU" sz="2400">
                <a:solidFill>
                  <a:srgbClr val="002060"/>
                </a:solidFill>
                <a:latin typeface="Times New Roman"/>
                <a:ea typeface="Times New Roman"/>
                <a:cs typeface="Times New Roman"/>
                <a:sym typeface="Times New Roman"/>
              </a:rPr>
              <a:t>В. Г. Уливанова</a:t>
            </a:r>
            <a:endParaRPr i="1" sz="2400">
              <a:solidFill>
                <a:srgbClr val="00206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i="1" sz="3600">
              <a:solidFill>
                <a:srgbClr val="C00000"/>
              </a:solidFill>
              <a:latin typeface="Arial"/>
              <a:ea typeface="Arial"/>
              <a:cs typeface="Arial"/>
              <a:sym typeface="Arial"/>
            </a:endParaRPr>
          </a:p>
          <a:p>
            <a:pPr indent="0" lvl="0" marL="0" marR="0" rtl="0" algn="ctr">
              <a:spcBef>
                <a:spcPts val="0"/>
              </a:spcBef>
              <a:spcAft>
                <a:spcPts val="0"/>
              </a:spcAft>
              <a:buNone/>
            </a:pPr>
            <a:r>
              <a:t/>
            </a:r>
            <a:endParaRPr i="1" sz="3600">
              <a:solidFill>
                <a:srgbClr val="C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idx="1" type="body"/>
          </p:nvPr>
        </p:nvSpPr>
        <p:spPr>
          <a:xfrm>
            <a:off x="771541" y="1485577"/>
            <a:ext cx="10463700" cy="3672300"/>
          </a:xfrm>
          <a:prstGeom prst="rect">
            <a:avLst/>
          </a:prstGeom>
          <a:noFill/>
          <a:ln>
            <a:noFill/>
          </a:ln>
        </p:spPr>
        <p:txBody>
          <a:bodyPr anchorCtr="0" anchor="t" bIns="45700" lIns="91425" spcFirstLastPara="1" rIns="91425" wrap="square" tIns="45700">
            <a:noAutofit/>
          </a:bodyPr>
          <a:lstStyle/>
          <a:p>
            <a:pPr indent="0" lvl="0" marL="0" rtl="0" algn="l">
              <a:lnSpc>
                <a:spcPct val="130000"/>
              </a:lnSpc>
              <a:spcBef>
                <a:spcPts val="600"/>
              </a:spcBef>
              <a:spcAft>
                <a:spcPts val="0"/>
              </a:spcAft>
              <a:buClr>
                <a:srgbClr val="1F3864"/>
              </a:buClr>
              <a:buSzPts val="2400"/>
              <a:buNone/>
            </a:pPr>
            <a:r>
              <a:rPr lang="ru-RU" sz="2400">
                <a:solidFill>
                  <a:srgbClr val="1F3864"/>
                </a:solidFill>
                <a:latin typeface="Times New Roman"/>
                <a:ea typeface="Times New Roman"/>
                <a:cs typeface="Times New Roman"/>
                <a:sym typeface="Times New Roman"/>
              </a:rPr>
              <a:t>Мәзірді құрастыру кезінде тәжірибеде тамақ өнімдерінің нормаларына сүйенеді. Алайда бұл әдіс көбінесе нутриенттік (тағамдық заттар) тұрғыдан теңгерімді мәзір құруға мүмкіндік бермейді.</a:t>
            </a:r>
            <a:endParaRPr sz="2400">
              <a:solidFill>
                <a:srgbClr val="1F3864"/>
              </a:solidFill>
              <a:latin typeface="Times New Roman"/>
              <a:ea typeface="Times New Roman"/>
              <a:cs typeface="Times New Roman"/>
              <a:sym typeface="Times New Roman"/>
            </a:endParaRPr>
          </a:p>
          <a:p>
            <a:pPr indent="0" lvl="0" marL="0" rtl="0" algn="l">
              <a:lnSpc>
                <a:spcPct val="130000"/>
              </a:lnSpc>
              <a:spcBef>
                <a:spcPts val="600"/>
              </a:spcBef>
              <a:spcAft>
                <a:spcPts val="0"/>
              </a:spcAft>
              <a:buClr>
                <a:srgbClr val="1F3864"/>
              </a:buClr>
              <a:buSzPts val="2400"/>
              <a:buNone/>
            </a:pPr>
            <a:r>
              <a:rPr lang="ru-RU" sz="2400">
                <a:solidFill>
                  <a:srgbClr val="1F3864"/>
                </a:solidFill>
                <a:latin typeface="Times New Roman"/>
                <a:ea typeface="Times New Roman"/>
                <a:cs typeface="Times New Roman"/>
                <a:sym typeface="Times New Roman"/>
              </a:rPr>
              <a:t>Білім беру ұйымдарына арналған мәзірді құрастырудың негізіне ет, дәнді-дақыл, көкөніс, сүт өнімдері және т.б. негізгі тағам топтарын тұтыну жиілігі алынды.</a:t>
            </a:r>
            <a:endParaRPr sz="2400">
              <a:solidFill>
                <a:srgbClr val="1F3864"/>
              </a:solidFill>
              <a:latin typeface="Times New Roman"/>
              <a:ea typeface="Times New Roman"/>
              <a:cs typeface="Times New Roman"/>
              <a:sym typeface="Times New Roman"/>
            </a:endParaRPr>
          </a:p>
          <a:p>
            <a:pPr indent="0" lvl="0" marL="0" rtl="0" algn="l">
              <a:lnSpc>
                <a:spcPct val="130000"/>
              </a:lnSpc>
              <a:spcBef>
                <a:spcPts val="600"/>
              </a:spcBef>
              <a:spcAft>
                <a:spcPts val="0"/>
              </a:spcAft>
              <a:buClr>
                <a:srgbClr val="1F3864"/>
              </a:buClr>
              <a:buSzPts val="2400"/>
              <a:buNone/>
            </a:pPr>
            <a:r>
              <a:rPr lang="ru-RU" sz="2400">
                <a:solidFill>
                  <a:srgbClr val="1F3864"/>
                </a:solidFill>
                <a:latin typeface="Times New Roman"/>
                <a:ea typeface="Times New Roman"/>
                <a:cs typeface="Times New Roman"/>
                <a:sym typeface="Times New Roman"/>
              </a:rPr>
              <a:t>Тағамдардың тағамдық және энергия құндылығы әр өнімнің бір порциясының нетто массасы негізінде есептеледі.</a:t>
            </a:r>
            <a:endParaRPr sz="2400">
              <a:solidFill>
                <a:srgbClr val="1F3864"/>
              </a:solidFill>
              <a:latin typeface="Times New Roman"/>
              <a:ea typeface="Times New Roman"/>
              <a:cs typeface="Times New Roman"/>
              <a:sym typeface="Times New Roman"/>
            </a:endParaRPr>
          </a:p>
        </p:txBody>
      </p:sp>
      <p:sp>
        <p:nvSpPr>
          <p:cNvPr id="98" name="Google Shape;98;p3"/>
          <p:cNvSpPr txBox="1"/>
          <p:nvPr/>
        </p:nvSpPr>
        <p:spPr>
          <a:xfrm>
            <a:off x="2423592" y="191542"/>
            <a:ext cx="7159800" cy="1073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Font typeface="Arial"/>
              <a:buNone/>
            </a:pPr>
            <a:r>
              <a:rPr b="1" lang="ru-RU" sz="3200">
                <a:solidFill>
                  <a:srgbClr val="1F3864"/>
                </a:solidFill>
                <a:latin typeface="Times New Roman"/>
                <a:ea typeface="Times New Roman"/>
                <a:cs typeface="Times New Roman"/>
                <a:sym typeface="Times New Roman"/>
              </a:rPr>
              <a:t>Негізгі тағам өнімдері топтарының тұтыну жиілігі    </a:t>
            </a:r>
            <a:endParaRPr b="1" i="0" sz="3200" u="none" cap="none" strike="noStrike">
              <a:solidFill>
                <a:srgbClr val="1F3864"/>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4"/>
          <p:cNvSpPr txBox="1"/>
          <p:nvPr>
            <p:ph type="title"/>
          </p:nvPr>
        </p:nvSpPr>
        <p:spPr>
          <a:xfrm>
            <a:off x="838200" y="365125"/>
            <a:ext cx="10515600" cy="9920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F3864"/>
              </a:buClr>
              <a:buSzPts val="3200"/>
              <a:buFont typeface="Times New Roman"/>
              <a:buNone/>
            </a:pPr>
            <a:r>
              <a:rPr b="1" lang="ru-RU" sz="3200">
                <a:solidFill>
                  <a:srgbClr val="1F3864"/>
                </a:solidFill>
                <a:latin typeface="Times New Roman"/>
                <a:ea typeface="Times New Roman"/>
                <a:cs typeface="Times New Roman"/>
                <a:sym typeface="Times New Roman"/>
              </a:rPr>
              <a:t>Брутто / Нетто ұғымы</a:t>
            </a:r>
            <a:endParaRPr b="1" sz="3200">
              <a:solidFill>
                <a:srgbClr val="1F3864"/>
              </a:solidFill>
              <a:latin typeface="Times New Roman"/>
              <a:ea typeface="Times New Roman"/>
              <a:cs typeface="Times New Roman"/>
              <a:sym typeface="Times New Roman"/>
            </a:endParaRPr>
          </a:p>
        </p:txBody>
      </p:sp>
      <p:sp>
        <p:nvSpPr>
          <p:cNvPr id="104" name="Google Shape;104;p4"/>
          <p:cNvSpPr txBox="1"/>
          <p:nvPr>
            <p:ph idx="1" type="body"/>
          </p:nvPr>
        </p:nvSpPr>
        <p:spPr>
          <a:xfrm>
            <a:off x="838200" y="1357159"/>
            <a:ext cx="10515600" cy="49353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rgbClr val="1F3864"/>
              </a:buClr>
              <a:buSzPts val="1800"/>
              <a:buFont typeface="Times New Roman"/>
              <a:buChar char="•"/>
            </a:pPr>
            <a:r>
              <a:rPr lang="ru-RU">
                <a:solidFill>
                  <a:srgbClr val="1F3864"/>
                </a:solidFill>
                <a:latin typeface="Times New Roman"/>
                <a:ea typeface="Times New Roman"/>
                <a:cs typeface="Times New Roman"/>
                <a:sym typeface="Times New Roman"/>
              </a:rPr>
              <a:t>«</a:t>
            </a:r>
            <a:r>
              <a:rPr lang="ru-RU">
                <a:solidFill>
                  <a:srgbClr val="1F3864"/>
                </a:solidFill>
                <a:latin typeface="Times New Roman"/>
                <a:ea typeface="Times New Roman"/>
                <a:cs typeface="Times New Roman"/>
                <a:sym typeface="Times New Roman"/>
              </a:rPr>
              <a:t>Брутто» сөзі итальян тілінен тікелей аударғанда «лас» немесе «өңделмеген» дегенді білдіреді, ал «нетто» — керісінше, «таза» деген мағынада.</a:t>
            </a:r>
            <a:endParaRPr>
              <a:solidFill>
                <a:srgbClr val="1F3864"/>
              </a:solidFill>
              <a:latin typeface="Times New Roman"/>
              <a:ea typeface="Times New Roman"/>
              <a:cs typeface="Times New Roman"/>
              <a:sym typeface="Times New Roman"/>
            </a:endParaRPr>
          </a:p>
          <a:p>
            <a:pPr indent="-342900" lvl="0" marL="457200" rtl="0" algn="l">
              <a:lnSpc>
                <a:spcPct val="90000"/>
              </a:lnSpc>
              <a:spcBef>
                <a:spcPts val="0"/>
              </a:spcBef>
              <a:spcAft>
                <a:spcPts val="0"/>
              </a:spcAft>
              <a:buClr>
                <a:srgbClr val="1F3864"/>
              </a:buClr>
              <a:buSzPts val="1800"/>
              <a:buFont typeface="Times New Roman"/>
              <a:buChar char="•"/>
            </a:pPr>
            <a:r>
              <a:rPr lang="ru-RU">
                <a:solidFill>
                  <a:srgbClr val="1F3864"/>
                </a:solidFill>
                <a:latin typeface="Times New Roman"/>
                <a:ea typeface="Times New Roman"/>
                <a:cs typeface="Times New Roman"/>
                <a:sym typeface="Times New Roman"/>
              </a:rPr>
              <a:t>Өнімдерге қатысты айтқанда, брутто— бұл шикізаттың (ингредиенттің) тазартуға және пісіруге дейінгі салмағы. Мысалы, қоймада есептен шығарылатын тазартылмаған картоптың салмағы.</a:t>
            </a:r>
            <a:endParaRPr>
              <a:solidFill>
                <a:srgbClr val="1F3864"/>
              </a:solidFill>
              <a:latin typeface="Times New Roman"/>
              <a:ea typeface="Times New Roman"/>
              <a:cs typeface="Times New Roman"/>
              <a:sym typeface="Times New Roman"/>
            </a:endParaRPr>
          </a:p>
          <a:p>
            <a:pPr indent="-342900" lvl="0" marL="457200" rtl="0" algn="l">
              <a:lnSpc>
                <a:spcPct val="90000"/>
              </a:lnSpc>
              <a:spcBef>
                <a:spcPts val="0"/>
              </a:spcBef>
              <a:spcAft>
                <a:spcPts val="0"/>
              </a:spcAft>
              <a:buClr>
                <a:srgbClr val="1F3864"/>
              </a:buClr>
              <a:buSzPts val="1800"/>
              <a:buFont typeface="Times New Roman"/>
              <a:buChar char="•"/>
            </a:pPr>
            <a:r>
              <a:rPr lang="ru-RU">
                <a:solidFill>
                  <a:srgbClr val="1F3864"/>
                </a:solidFill>
                <a:latin typeface="Times New Roman"/>
                <a:ea typeface="Times New Roman"/>
                <a:cs typeface="Times New Roman"/>
                <a:sym typeface="Times New Roman"/>
              </a:rPr>
              <a:t>Нетто— бұл өнімнің салқын өңдеуден кейінгі салмағы, яғни дайындалуға немесе бірден дастарханға ұсынылатын нақты салмақ.</a:t>
            </a:r>
            <a:endParaRPr>
              <a:solidFill>
                <a:srgbClr val="1F3864"/>
              </a:solidFill>
              <a:latin typeface="Times New Roman"/>
              <a:ea typeface="Times New Roman"/>
              <a:cs typeface="Times New Roman"/>
              <a:sym typeface="Times New Roman"/>
            </a:endParaRPr>
          </a:p>
          <a:p>
            <a:pPr indent="0" lvl="0" marL="0" rtl="0" algn="l">
              <a:lnSpc>
                <a:spcPct val="90000"/>
              </a:lnSpc>
              <a:spcBef>
                <a:spcPts val="10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
          <p:cNvSpPr txBox="1"/>
          <p:nvPr>
            <p:ph type="title"/>
          </p:nvPr>
        </p:nvSpPr>
        <p:spPr>
          <a:xfrm>
            <a:off x="838200" y="19296"/>
            <a:ext cx="10515600" cy="83854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F3864"/>
              </a:buClr>
              <a:buSzPct val="100000"/>
              <a:buFont typeface="Times New Roman"/>
              <a:buNone/>
            </a:pPr>
            <a:r>
              <a:rPr lang="ru-RU" sz="3600">
                <a:solidFill>
                  <a:srgbClr val="1F3864"/>
                </a:solidFill>
                <a:latin typeface="Times New Roman"/>
                <a:ea typeface="Times New Roman"/>
                <a:cs typeface="Times New Roman"/>
                <a:sym typeface="Times New Roman"/>
              </a:rPr>
              <a:t>«Брутто», «нетто», «тағам шығымы» айырмашылығы</a:t>
            </a:r>
            <a:endParaRPr sz="3600">
              <a:solidFill>
                <a:srgbClr val="1F3864"/>
              </a:solidFill>
              <a:latin typeface="Times New Roman"/>
              <a:ea typeface="Times New Roman"/>
              <a:cs typeface="Times New Roman"/>
              <a:sym typeface="Times New Roman"/>
            </a:endParaRPr>
          </a:p>
        </p:txBody>
      </p:sp>
      <p:sp>
        <p:nvSpPr>
          <p:cNvPr id="110" name="Google Shape;110;p5"/>
          <p:cNvSpPr txBox="1"/>
          <p:nvPr>
            <p:ph idx="1" type="body"/>
          </p:nvPr>
        </p:nvSpPr>
        <p:spPr>
          <a:xfrm>
            <a:off x="419101" y="857840"/>
            <a:ext cx="11353800" cy="3349800"/>
          </a:xfrm>
          <a:prstGeom prst="rect">
            <a:avLst/>
          </a:prstGeom>
          <a:noFill/>
          <a:ln>
            <a:noFill/>
          </a:ln>
        </p:spPr>
        <p:txBody>
          <a:bodyPr anchorCtr="0" anchor="t" bIns="45700" lIns="91425" spcFirstLastPara="1" rIns="91425" wrap="square" tIns="45700">
            <a:noAutofit/>
          </a:bodyPr>
          <a:lstStyle/>
          <a:p>
            <a:pPr indent="0" lvl="0" marL="0" rtl="0" algn="l">
              <a:lnSpc>
                <a:spcPct val="130000"/>
              </a:lnSpc>
              <a:spcBef>
                <a:spcPts val="600"/>
              </a:spcBef>
              <a:spcAft>
                <a:spcPts val="0"/>
              </a:spcAft>
              <a:buNone/>
            </a:pPr>
            <a:r>
              <a:rPr lang="ru-RU" sz="1800">
                <a:solidFill>
                  <a:srgbClr val="1F3864"/>
                </a:solidFill>
                <a:latin typeface="Times New Roman"/>
                <a:ea typeface="Times New Roman"/>
                <a:cs typeface="Times New Roman"/>
                <a:sym typeface="Times New Roman"/>
              </a:rPr>
              <a:t>Оқушылар/тәрбиеленушілерге арналған </a:t>
            </a:r>
            <a:r>
              <a:rPr b="1" lang="ru-RU" sz="1800">
                <a:solidFill>
                  <a:srgbClr val="1F3864"/>
                </a:solidFill>
                <a:latin typeface="Times New Roman"/>
                <a:ea typeface="Times New Roman"/>
                <a:cs typeface="Times New Roman"/>
                <a:sym typeface="Times New Roman"/>
              </a:rPr>
              <a:t>тамақтану</a:t>
            </a:r>
            <a:r>
              <a:rPr lang="ru-RU" sz="1800">
                <a:solidFill>
                  <a:srgbClr val="1F3864"/>
                </a:solidFill>
                <a:latin typeface="Times New Roman"/>
                <a:ea typeface="Times New Roman"/>
                <a:cs typeface="Times New Roman"/>
                <a:sym typeface="Times New Roman"/>
              </a:rPr>
              <a:t> </a:t>
            </a:r>
            <a:r>
              <a:rPr b="1" lang="ru-RU" sz="1800">
                <a:solidFill>
                  <a:srgbClr val="1F3864"/>
                </a:solidFill>
                <a:latin typeface="Times New Roman"/>
                <a:ea typeface="Times New Roman"/>
                <a:cs typeface="Times New Roman"/>
                <a:sym typeface="Times New Roman"/>
              </a:rPr>
              <a:t>нормалары</a:t>
            </a:r>
            <a:r>
              <a:rPr lang="ru-RU" sz="1800">
                <a:solidFill>
                  <a:srgbClr val="1F3864"/>
                </a:solidFill>
                <a:latin typeface="Times New Roman"/>
                <a:ea typeface="Times New Roman"/>
                <a:cs typeface="Times New Roman"/>
                <a:sym typeface="Times New Roman"/>
              </a:rPr>
              <a:t> </a:t>
            </a:r>
            <a:r>
              <a:rPr b="1" lang="ru-RU" sz="1800">
                <a:solidFill>
                  <a:srgbClr val="1F3864"/>
                </a:solidFill>
                <a:latin typeface="Times New Roman"/>
                <a:ea typeface="Times New Roman"/>
                <a:cs typeface="Times New Roman"/>
                <a:sym typeface="Times New Roman"/>
              </a:rPr>
              <a:t>брутто</a:t>
            </a:r>
            <a:r>
              <a:rPr lang="ru-RU" sz="1800">
                <a:solidFill>
                  <a:srgbClr val="1F3864"/>
                </a:solidFill>
                <a:latin typeface="Times New Roman"/>
                <a:ea typeface="Times New Roman"/>
                <a:cs typeface="Times New Roman"/>
                <a:sym typeface="Times New Roman"/>
              </a:rPr>
              <a:t> түрінде көрсетіледі, себебі қаржыландыру өнімнің жеуге жарамсыз бөлігін (мысалы, еттегі сүйек, картоп немесе сәбіздің қабығы, жұмыртқаның қабығы және т.б.) қоса есептегенде сатып алынатын мөлшеріне қарай есептеледі. </a:t>
            </a:r>
            <a:endParaRPr sz="1800">
              <a:solidFill>
                <a:srgbClr val="1F3864"/>
              </a:solidFill>
              <a:latin typeface="Times New Roman"/>
              <a:ea typeface="Times New Roman"/>
              <a:cs typeface="Times New Roman"/>
              <a:sym typeface="Times New Roman"/>
            </a:endParaRPr>
          </a:p>
          <a:p>
            <a:pPr indent="0" lvl="0" marL="0" rtl="0" algn="l">
              <a:lnSpc>
                <a:spcPct val="130000"/>
              </a:lnSpc>
              <a:spcBef>
                <a:spcPts val="600"/>
              </a:spcBef>
              <a:spcAft>
                <a:spcPts val="0"/>
              </a:spcAft>
              <a:buNone/>
            </a:pPr>
            <a:r>
              <a:rPr lang="ru-RU" sz="1800">
                <a:solidFill>
                  <a:srgbClr val="1F3864"/>
                </a:solidFill>
                <a:latin typeface="Times New Roman"/>
                <a:ea typeface="Times New Roman"/>
                <a:cs typeface="Times New Roman"/>
                <a:sym typeface="Times New Roman"/>
              </a:rPr>
              <a:t>Мәзір-бөлісте де </a:t>
            </a:r>
            <a:r>
              <a:rPr b="1" lang="ru-RU" sz="1800">
                <a:solidFill>
                  <a:srgbClr val="1F3864"/>
                </a:solidFill>
                <a:latin typeface="Times New Roman"/>
                <a:ea typeface="Times New Roman"/>
                <a:cs typeface="Times New Roman"/>
                <a:sym typeface="Times New Roman"/>
              </a:rPr>
              <a:t>брутто</a:t>
            </a:r>
            <a:r>
              <a:rPr lang="ru-RU" sz="1800">
                <a:solidFill>
                  <a:srgbClr val="1F3864"/>
                </a:solidFill>
                <a:latin typeface="Times New Roman"/>
                <a:ea typeface="Times New Roman"/>
                <a:cs typeface="Times New Roman"/>
                <a:sym typeface="Times New Roman"/>
              </a:rPr>
              <a:t> көрсетіледі, өйткені дәл осы мөлшер бойынша қоймадан белгілі бір оқушылар санына өнімдер берілед</a:t>
            </a:r>
            <a:r>
              <a:rPr lang="ru-RU" sz="1800">
                <a:solidFill>
                  <a:srgbClr val="1F3864"/>
                </a:solidFill>
                <a:latin typeface="Times New Roman"/>
                <a:ea typeface="Times New Roman"/>
                <a:cs typeface="Times New Roman"/>
                <a:sym typeface="Times New Roman"/>
              </a:rPr>
              <a:t>і.</a:t>
            </a:r>
            <a:endParaRPr sz="1800">
              <a:solidFill>
                <a:srgbClr val="1F3864"/>
              </a:solidFill>
              <a:latin typeface="Times New Roman"/>
              <a:ea typeface="Times New Roman"/>
              <a:cs typeface="Times New Roman"/>
              <a:sym typeface="Times New Roman"/>
            </a:endParaRPr>
          </a:p>
          <a:p>
            <a:pPr indent="0" lvl="0" marL="0" rtl="0" algn="l">
              <a:lnSpc>
                <a:spcPct val="130000"/>
              </a:lnSpc>
              <a:spcBef>
                <a:spcPts val="600"/>
              </a:spcBef>
              <a:spcAft>
                <a:spcPts val="0"/>
              </a:spcAft>
              <a:buNone/>
            </a:pPr>
            <a:r>
              <a:rPr lang="ru-RU" sz="1800">
                <a:solidFill>
                  <a:srgbClr val="1F3864"/>
                </a:solidFill>
                <a:latin typeface="Times New Roman"/>
                <a:ea typeface="Times New Roman"/>
                <a:cs typeface="Times New Roman"/>
                <a:sym typeface="Times New Roman"/>
              </a:rPr>
              <a:t>Осылайша, </a:t>
            </a:r>
            <a:r>
              <a:rPr b="1" lang="ru-RU" sz="1800">
                <a:solidFill>
                  <a:srgbClr val="1F3864"/>
                </a:solidFill>
                <a:latin typeface="Times New Roman"/>
                <a:ea typeface="Times New Roman"/>
                <a:cs typeface="Times New Roman"/>
                <a:sym typeface="Times New Roman"/>
              </a:rPr>
              <a:t>брутто</a:t>
            </a:r>
            <a:r>
              <a:rPr lang="ru-RU" sz="1800">
                <a:solidFill>
                  <a:srgbClr val="1F3864"/>
                </a:solidFill>
                <a:latin typeface="Times New Roman"/>
                <a:ea typeface="Times New Roman"/>
                <a:cs typeface="Times New Roman"/>
                <a:sym typeface="Times New Roman"/>
              </a:rPr>
              <a:t>— бұл қаржылық және есептік құжаттамада, сондай-ақ </a:t>
            </a:r>
            <a:r>
              <a:rPr b="1" lang="ru-RU" sz="1800">
                <a:solidFill>
                  <a:srgbClr val="1F3864"/>
                </a:solidFill>
                <a:latin typeface="Times New Roman"/>
                <a:ea typeface="Times New Roman"/>
                <a:cs typeface="Times New Roman"/>
                <a:sym typeface="Times New Roman"/>
              </a:rPr>
              <a:t>тағамның технологиялық картасында</a:t>
            </a:r>
            <a:r>
              <a:rPr b="1" lang="ru-RU" sz="1800">
                <a:solidFill>
                  <a:srgbClr val="1F3864"/>
                </a:solidFill>
                <a:latin typeface="Times New Roman"/>
                <a:ea typeface="Times New Roman"/>
                <a:cs typeface="Times New Roman"/>
                <a:sym typeface="Times New Roman"/>
              </a:rPr>
              <a:t>,</a:t>
            </a:r>
            <a:r>
              <a:rPr b="1" lang="ru-RU" sz="1800">
                <a:solidFill>
                  <a:srgbClr val="1F3864"/>
                </a:solidFill>
                <a:latin typeface="Times New Roman"/>
                <a:ea typeface="Times New Roman"/>
                <a:cs typeface="Times New Roman"/>
                <a:sym typeface="Times New Roman"/>
              </a:rPr>
              <a:t> </a:t>
            </a:r>
            <a:r>
              <a:rPr lang="ru-RU" sz="1800">
                <a:solidFill>
                  <a:srgbClr val="1F3864"/>
                </a:solidFill>
                <a:latin typeface="Times New Roman"/>
                <a:ea typeface="Times New Roman"/>
                <a:cs typeface="Times New Roman"/>
                <a:sym typeface="Times New Roman"/>
              </a:rPr>
              <a:t>яғни кез келген рецептте көрсетілетін мөлшер. Суық өңдеуден кейін, яғни өнімнің жеуге жарамсыз бөліктері жойылып (сұрыптау, жуу, қабығын аршу, кесу арқылы), біз нетто салмағын</a:t>
            </a:r>
            <a:r>
              <a:rPr lang="ru-RU" sz="1800">
                <a:solidFill>
                  <a:srgbClr val="1F3864"/>
                </a:solidFill>
                <a:latin typeface="Times New Roman"/>
                <a:ea typeface="Times New Roman"/>
                <a:cs typeface="Times New Roman"/>
                <a:sym typeface="Times New Roman"/>
              </a:rPr>
              <a:t> </a:t>
            </a:r>
            <a:r>
              <a:rPr lang="ru-RU" sz="1800">
                <a:solidFill>
                  <a:srgbClr val="1F3864"/>
                </a:solidFill>
                <a:latin typeface="Times New Roman"/>
                <a:ea typeface="Times New Roman"/>
                <a:cs typeface="Times New Roman"/>
                <a:sym typeface="Times New Roman"/>
              </a:rPr>
              <a:t>аламыз. Яғни </a:t>
            </a:r>
            <a:r>
              <a:rPr b="1" lang="ru-RU" sz="1800">
                <a:solidFill>
                  <a:srgbClr val="1F3864"/>
                </a:solidFill>
                <a:latin typeface="Times New Roman"/>
                <a:ea typeface="Times New Roman"/>
                <a:cs typeface="Times New Roman"/>
                <a:sym typeface="Times New Roman"/>
              </a:rPr>
              <a:t>нетто</a:t>
            </a:r>
            <a:r>
              <a:rPr lang="ru-RU" sz="1800">
                <a:solidFill>
                  <a:srgbClr val="1F3864"/>
                </a:solidFill>
                <a:latin typeface="Times New Roman"/>
                <a:ea typeface="Times New Roman"/>
                <a:cs typeface="Times New Roman"/>
                <a:sym typeface="Times New Roman"/>
              </a:rPr>
              <a:t> (</a:t>
            </a:r>
            <a:r>
              <a:rPr lang="ru-RU" sz="1800">
                <a:solidFill>
                  <a:srgbClr val="1F3864"/>
                </a:solidFill>
                <a:latin typeface="Times New Roman"/>
                <a:ea typeface="Times New Roman"/>
                <a:cs typeface="Times New Roman"/>
                <a:sym typeface="Times New Roman"/>
              </a:rPr>
              <a:t>тазартылған өнімнің салмағы) тағам дайындауда қолданылады және </a:t>
            </a:r>
            <a:r>
              <a:rPr b="1" lang="ru-RU" sz="1800">
                <a:solidFill>
                  <a:srgbClr val="1F3864"/>
                </a:solidFill>
                <a:latin typeface="Times New Roman"/>
                <a:ea typeface="Times New Roman"/>
                <a:cs typeface="Times New Roman"/>
                <a:sym typeface="Times New Roman"/>
              </a:rPr>
              <a:t>технологиялық картада</a:t>
            </a:r>
            <a:r>
              <a:rPr lang="ru-RU" sz="1800">
                <a:solidFill>
                  <a:srgbClr val="1F3864"/>
                </a:solidFill>
                <a:latin typeface="Times New Roman"/>
                <a:ea typeface="Times New Roman"/>
                <a:cs typeface="Times New Roman"/>
                <a:sym typeface="Times New Roman"/>
              </a:rPr>
              <a:t> көрсетіледі.</a:t>
            </a:r>
            <a:endParaRPr sz="1800">
              <a:solidFill>
                <a:srgbClr val="1F3864"/>
              </a:solidFill>
              <a:latin typeface="Times New Roman"/>
              <a:ea typeface="Times New Roman"/>
              <a:cs typeface="Times New Roman"/>
              <a:sym typeface="Times New Roman"/>
            </a:endParaRPr>
          </a:p>
          <a:p>
            <a:pPr indent="0" lvl="0" marL="0" rtl="0" algn="l">
              <a:lnSpc>
                <a:spcPct val="130000"/>
              </a:lnSpc>
              <a:spcBef>
                <a:spcPts val="600"/>
              </a:spcBef>
              <a:spcAft>
                <a:spcPts val="0"/>
              </a:spcAft>
              <a:buNone/>
            </a:pPr>
            <a:r>
              <a:rPr b="1" lang="ru-RU" sz="1800">
                <a:solidFill>
                  <a:srgbClr val="1F3864"/>
                </a:solidFill>
                <a:latin typeface="Times New Roman"/>
                <a:ea typeface="Times New Roman"/>
                <a:cs typeface="Times New Roman"/>
                <a:sym typeface="Times New Roman"/>
              </a:rPr>
              <a:t>Тағамның шығымы </a:t>
            </a:r>
            <a:r>
              <a:rPr lang="ru-RU" sz="1800">
                <a:solidFill>
                  <a:srgbClr val="1F3864"/>
                </a:solidFill>
                <a:latin typeface="Times New Roman"/>
                <a:ea typeface="Times New Roman"/>
                <a:cs typeface="Times New Roman"/>
                <a:sym typeface="Times New Roman"/>
              </a:rPr>
              <a:t>— бұл тағам толық дайындалғаннан кейін (оның ішінде термиялық өңдеуден кейін) пайдалануға дайын күйіндегі салмағы.  </a:t>
            </a:r>
            <a:endParaRPr sz="1800">
              <a:solidFill>
                <a:srgbClr val="1F3864"/>
              </a:solidFill>
              <a:latin typeface="Times New Roman"/>
              <a:ea typeface="Times New Roman"/>
              <a:cs typeface="Times New Roman"/>
              <a:sym typeface="Times New Roman"/>
            </a:endParaRPr>
          </a:p>
          <a:p>
            <a:pPr indent="0" lvl="0" marL="0" rtl="0" algn="l">
              <a:lnSpc>
                <a:spcPct val="130000"/>
              </a:lnSpc>
              <a:spcBef>
                <a:spcPts val="600"/>
              </a:spcBef>
              <a:spcAft>
                <a:spcPts val="0"/>
              </a:spcAft>
              <a:buNone/>
            </a:pPr>
            <a:r>
              <a:rPr lang="ru-RU" sz="1800">
                <a:solidFill>
                  <a:srgbClr val="1F3864"/>
                </a:solidFill>
                <a:latin typeface="Times New Roman"/>
                <a:ea typeface="Times New Roman"/>
                <a:cs typeface="Times New Roman"/>
                <a:sym typeface="Times New Roman"/>
              </a:rPr>
              <a:t>Әртүрлі жастағы балалар үшін әртүрлі тағамдардың шығымы Денсаулық сақтау және білім беру ұйымдарындағы тамақтану стандарттарының </a:t>
            </a:r>
            <a:r>
              <a:rPr b="1" lang="ru-RU" sz="1800">
                <a:solidFill>
                  <a:srgbClr val="1F3864"/>
                </a:solidFill>
                <a:latin typeface="Times New Roman"/>
                <a:ea typeface="Times New Roman"/>
                <a:cs typeface="Times New Roman"/>
                <a:sym typeface="Times New Roman"/>
              </a:rPr>
              <a:t>8-қосымшасында</a:t>
            </a:r>
            <a:r>
              <a:rPr lang="ru-RU" sz="1800">
                <a:solidFill>
                  <a:srgbClr val="1F3864"/>
                </a:solidFill>
                <a:latin typeface="Times New Roman"/>
                <a:ea typeface="Times New Roman"/>
                <a:cs typeface="Times New Roman"/>
                <a:sym typeface="Times New Roman"/>
              </a:rPr>
              <a:t> көрсетілген: мектепке дейінгі және мектеп жасындағы балаларға арналған тағамдардың ұсынылатын шығым мөлшері.  Бұл көрсеткіш </a:t>
            </a:r>
            <a:r>
              <a:rPr b="1" lang="ru-RU" sz="1800">
                <a:solidFill>
                  <a:srgbClr val="1F3864"/>
                </a:solidFill>
                <a:latin typeface="Times New Roman"/>
                <a:ea typeface="Times New Roman"/>
                <a:cs typeface="Times New Roman"/>
                <a:sym typeface="Times New Roman"/>
              </a:rPr>
              <a:t>перспективалық мәзірде, күнделікті мәзірде, мәзір-бөлісте және технологиялық картада</a:t>
            </a:r>
            <a:r>
              <a:rPr lang="ru-RU" sz="1800">
                <a:solidFill>
                  <a:srgbClr val="1F3864"/>
                </a:solidFill>
                <a:latin typeface="Times New Roman"/>
                <a:ea typeface="Times New Roman"/>
                <a:cs typeface="Times New Roman"/>
                <a:sym typeface="Times New Roman"/>
              </a:rPr>
              <a:t> міндетті түрде көрсетіледі.</a:t>
            </a:r>
            <a:endParaRPr sz="1800">
              <a:solidFill>
                <a:srgbClr val="1F3864"/>
              </a:solidFill>
              <a:latin typeface="Times New Roman"/>
              <a:ea typeface="Times New Roman"/>
              <a:cs typeface="Times New Roman"/>
              <a:sym typeface="Times New Roman"/>
            </a:endParaRPr>
          </a:p>
          <a:p>
            <a:pPr indent="0" lvl="0" marL="0" rtl="0" algn="l">
              <a:lnSpc>
                <a:spcPct val="130000"/>
              </a:lnSpc>
              <a:spcBef>
                <a:spcPts val="600"/>
              </a:spcBef>
              <a:spcAft>
                <a:spcPts val="0"/>
              </a:spcAft>
              <a:buNone/>
            </a:pPr>
            <a:r>
              <a:t/>
            </a:r>
            <a:endParaRPr sz="1800">
              <a:solidFill>
                <a:srgbClr val="1F3864"/>
              </a:solidFill>
              <a:latin typeface="Times New Roman"/>
              <a:ea typeface="Times New Roman"/>
              <a:cs typeface="Times New Roman"/>
              <a:sym typeface="Times New Roman"/>
            </a:endParaRPr>
          </a:p>
          <a:p>
            <a:pPr indent="0" lvl="0" marL="0" rtl="0" algn="l">
              <a:lnSpc>
                <a:spcPct val="130000"/>
              </a:lnSpc>
              <a:spcBef>
                <a:spcPts val="600"/>
              </a:spcBef>
              <a:spcAft>
                <a:spcPts val="0"/>
              </a:spcAft>
              <a:buNone/>
            </a:pPr>
            <a:r>
              <a:rPr lang="ru-RU" sz="1800">
                <a:solidFill>
                  <a:srgbClr val="1F3864"/>
                </a:solidFill>
                <a:latin typeface="Times New Roman"/>
                <a:ea typeface="Times New Roman"/>
                <a:cs typeface="Times New Roman"/>
                <a:sym typeface="Times New Roman"/>
              </a:rPr>
              <a:t>?</a:t>
            </a:r>
            <a:endParaRPr sz="1800">
              <a:solidFill>
                <a:srgbClr val="1F3864"/>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6"/>
          <p:cNvSpPr txBox="1"/>
          <p:nvPr/>
        </p:nvSpPr>
        <p:spPr>
          <a:xfrm>
            <a:off x="1291200" y="0"/>
            <a:ext cx="9609600" cy="1073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1F3864"/>
                </a:solidFill>
                <a:latin typeface="Times New Roman"/>
                <a:ea typeface="Times New Roman"/>
                <a:cs typeface="Times New Roman"/>
                <a:sym typeface="Times New Roman"/>
              </a:rPr>
              <a:t>Неліктен тағамдық құндылық өнімнің шикі күйіндегі нетто салмағы бойынша есептеледі?</a:t>
            </a:r>
            <a:endParaRPr b="1" i="0" sz="3200" u="none" cap="none" strike="noStrike">
              <a:solidFill>
                <a:srgbClr val="1F3864"/>
              </a:solidFill>
              <a:latin typeface="Times New Roman"/>
              <a:ea typeface="Times New Roman"/>
              <a:cs typeface="Times New Roman"/>
              <a:sym typeface="Times New Roman"/>
            </a:endParaRPr>
          </a:p>
        </p:txBody>
      </p:sp>
      <p:sp>
        <p:nvSpPr>
          <p:cNvPr id="116" name="Google Shape;116;p6"/>
          <p:cNvSpPr txBox="1"/>
          <p:nvPr/>
        </p:nvSpPr>
        <p:spPr>
          <a:xfrm>
            <a:off x="510593" y="1073698"/>
            <a:ext cx="11170800" cy="57876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600"/>
              </a:spcBef>
              <a:spcAft>
                <a:spcPts val="0"/>
              </a:spcAft>
              <a:buNone/>
            </a:pPr>
            <a:r>
              <a:rPr lang="ru-RU" sz="2000">
                <a:solidFill>
                  <a:srgbClr val="1F3864"/>
                </a:solidFill>
                <a:latin typeface="Times New Roman"/>
                <a:ea typeface="Times New Roman"/>
                <a:cs typeface="Times New Roman"/>
                <a:sym typeface="Times New Roman"/>
              </a:rPr>
              <a:t>Суық өңдеуден (тазарту) кейінгі тазартылған өнім ғана ағзаға қажетті барлық тағамдық заттар мен энергияны (белоктар, майлар, көмірсулар, витаминдер, минералдар, калориялар) береді, себебі тазарту мен кесу кезінде алынған қалдықтар тағамға қосылмайды, демек, олардың тағамдық құндылығы жоқ. </a:t>
            </a:r>
            <a:endParaRPr sz="2000">
              <a:solidFill>
                <a:srgbClr val="1F3864"/>
              </a:solidFill>
              <a:latin typeface="Times New Roman"/>
              <a:ea typeface="Times New Roman"/>
              <a:cs typeface="Times New Roman"/>
              <a:sym typeface="Times New Roman"/>
            </a:endParaRPr>
          </a:p>
          <a:p>
            <a:pPr indent="0" lvl="0" marL="0" marR="0" rtl="0" algn="l">
              <a:lnSpc>
                <a:spcPct val="110000"/>
              </a:lnSpc>
              <a:spcBef>
                <a:spcPts val="600"/>
              </a:spcBef>
              <a:spcAft>
                <a:spcPts val="0"/>
              </a:spcAft>
              <a:buNone/>
            </a:pPr>
            <a:r>
              <a:rPr lang="ru-RU" sz="2000">
                <a:solidFill>
                  <a:srgbClr val="1F3864"/>
                </a:solidFill>
                <a:latin typeface="Times New Roman"/>
                <a:ea typeface="Times New Roman"/>
                <a:cs typeface="Times New Roman"/>
                <a:sym typeface="Times New Roman"/>
              </a:rPr>
              <a:t>Жылумен өңдеу (қайнату, бұқтыру, қуыру және т.б.) кезінде пайдалы заттар сақталады, бірақ өнімнің құрылымы буға кету немесе қайнау нәтижесінде өзгереді, бұл тағамның шығымына әсер етеді.</a:t>
            </a:r>
            <a:r>
              <a:rPr lang="ru-RU" sz="2000">
                <a:solidFill>
                  <a:srgbClr val="1F3864"/>
                </a:solidFill>
                <a:latin typeface="Times New Roman"/>
                <a:ea typeface="Times New Roman"/>
                <a:cs typeface="Times New Roman"/>
                <a:sym typeface="Times New Roman"/>
              </a:rPr>
              <a:t> </a:t>
            </a:r>
            <a:r>
              <a:rPr lang="ru-RU" sz="2000">
                <a:solidFill>
                  <a:srgbClr val="1F3864"/>
                </a:solidFill>
                <a:latin typeface="Times New Roman"/>
                <a:ea typeface="Times New Roman"/>
                <a:cs typeface="Times New Roman"/>
                <a:sym typeface="Times New Roman"/>
              </a:rPr>
              <a:t>Мысалы, 100 г нетто салмақпен алынған шикі етті пісіргеннен кейін 80 г пісірілген ет алынады, бірақ ол шамамен сол мөлшердегі калорияны, ақуызды, майды, көмірсуларды сақтайды</a:t>
            </a:r>
            <a:r>
              <a:rPr lang="ru-RU" sz="2000">
                <a:solidFill>
                  <a:srgbClr val="1F3864"/>
                </a:solidFill>
                <a:latin typeface="Times New Roman"/>
                <a:ea typeface="Times New Roman"/>
                <a:cs typeface="Times New Roman"/>
                <a:sym typeface="Times New Roman"/>
              </a:rPr>
              <a:t>.</a:t>
            </a:r>
            <a:endParaRPr sz="2000">
              <a:solidFill>
                <a:srgbClr val="1F3864"/>
              </a:solidFill>
              <a:latin typeface="Times New Roman"/>
              <a:ea typeface="Times New Roman"/>
              <a:cs typeface="Times New Roman"/>
              <a:sym typeface="Times New Roman"/>
            </a:endParaRPr>
          </a:p>
          <a:p>
            <a:pPr indent="0" lvl="0" marL="0" marR="0" rtl="0" algn="l">
              <a:lnSpc>
                <a:spcPct val="110000"/>
              </a:lnSpc>
              <a:spcBef>
                <a:spcPts val="600"/>
              </a:spcBef>
              <a:spcAft>
                <a:spcPts val="0"/>
              </a:spcAft>
              <a:buNone/>
            </a:pPr>
            <a:r>
              <a:rPr lang="ru-RU" sz="2000">
                <a:solidFill>
                  <a:srgbClr val="1F3864"/>
                </a:solidFill>
                <a:latin typeface="Times New Roman"/>
                <a:ea typeface="Times New Roman"/>
                <a:cs typeface="Times New Roman"/>
                <a:sym typeface="Times New Roman"/>
              </a:rPr>
              <a:t> </a:t>
            </a:r>
            <a:r>
              <a:rPr lang="ru-RU" sz="2000">
                <a:solidFill>
                  <a:srgbClr val="1F3864"/>
                </a:solidFill>
                <a:latin typeface="Times New Roman"/>
                <a:ea typeface="Times New Roman"/>
                <a:cs typeface="Times New Roman"/>
                <a:sym typeface="Times New Roman"/>
              </a:rPr>
              <a:t>Жармалар, бұршақ тұқымдастар және көкөністердің тағамдық құндылығы да нетто салмағы бойынша есептеледі, яғни бұл өнімдердің тазартылған нақты салмағы. Жармалар мен бұршақ тұқымдастарда</a:t>
            </a:r>
            <a:r>
              <a:rPr lang="ru-RU" sz="2000">
                <a:solidFill>
                  <a:srgbClr val="1F3864"/>
                </a:solidFill>
                <a:latin typeface="Times New Roman"/>
                <a:ea typeface="Times New Roman"/>
                <a:cs typeface="Times New Roman"/>
                <a:sym typeface="Times New Roman"/>
              </a:rPr>
              <a:t> </a:t>
            </a:r>
            <a:r>
              <a:rPr lang="ru-RU" sz="2000">
                <a:solidFill>
                  <a:srgbClr val="1F3864"/>
                </a:solidFill>
                <a:latin typeface="Times New Roman"/>
                <a:ea typeface="Times New Roman"/>
                <a:cs typeface="Times New Roman"/>
                <a:sym typeface="Times New Roman"/>
              </a:rPr>
              <a:t>брутто мен нетто бірдей, себебі оларды өңдеу кезінде қалдық болм</a:t>
            </a:r>
            <a:r>
              <a:rPr lang="ru-RU" sz="2000">
                <a:solidFill>
                  <a:srgbClr val="1F3864"/>
                </a:solidFill>
                <a:latin typeface="Times New Roman"/>
                <a:ea typeface="Times New Roman"/>
                <a:cs typeface="Times New Roman"/>
                <a:sym typeface="Times New Roman"/>
              </a:rPr>
              <a:t>айды.</a:t>
            </a:r>
            <a:endParaRPr sz="2000">
              <a:solidFill>
                <a:srgbClr val="1F3864"/>
              </a:solidFill>
              <a:latin typeface="Times New Roman"/>
              <a:ea typeface="Times New Roman"/>
              <a:cs typeface="Times New Roman"/>
              <a:sym typeface="Times New Roman"/>
            </a:endParaRPr>
          </a:p>
          <a:p>
            <a:pPr indent="0" lvl="0" marL="0" marR="0" rtl="0" algn="l">
              <a:lnSpc>
                <a:spcPct val="110000"/>
              </a:lnSpc>
              <a:spcBef>
                <a:spcPts val="600"/>
              </a:spcBef>
              <a:spcAft>
                <a:spcPts val="0"/>
              </a:spcAft>
              <a:buNone/>
            </a:pPr>
            <a:r>
              <a:rPr lang="ru-RU" sz="2000">
                <a:solidFill>
                  <a:srgbClr val="1F3864"/>
                </a:solidFill>
                <a:latin typeface="Times New Roman"/>
                <a:ea typeface="Times New Roman"/>
                <a:cs typeface="Times New Roman"/>
                <a:sym typeface="Times New Roman"/>
              </a:rPr>
              <a:t>Алайда, бұл өнімдер </a:t>
            </a:r>
            <a:r>
              <a:rPr lang="ru-RU" sz="2000">
                <a:solidFill>
                  <a:srgbClr val="1F3864"/>
                </a:solidFill>
                <a:latin typeface="Times New Roman"/>
                <a:ea typeface="Times New Roman"/>
                <a:cs typeface="Times New Roman"/>
                <a:sym typeface="Times New Roman"/>
              </a:rPr>
              <a:t> көлемнің артуы(привар) береді, бұл тағамның шығымына әсер етеді.   Мысалы, 1 порция қайнаты</a:t>
            </a:r>
            <a:r>
              <a:rPr lang="ru-RU" sz="2000">
                <a:solidFill>
                  <a:srgbClr val="1F3864"/>
                </a:solidFill>
                <a:latin typeface="Times New Roman"/>
                <a:ea typeface="Times New Roman"/>
                <a:cs typeface="Times New Roman"/>
                <a:sym typeface="Times New Roman"/>
              </a:rPr>
              <a:t>лған күрішті дайындау үшін 30 г шикі күріш пайдаланылады. Қайнағаннан кейін 75 г пісірілген күріш алынады, оның құрамында сол 30 г шикі күріштегідей тағамдық заттар мен калориялар болады.</a:t>
            </a:r>
            <a:endParaRPr sz="2000">
              <a:solidFill>
                <a:srgbClr val="1F3864"/>
              </a:solidFill>
              <a:latin typeface="Times New Roman"/>
              <a:ea typeface="Times New Roman"/>
              <a:cs typeface="Times New Roman"/>
              <a:sym typeface="Times New Roman"/>
            </a:endParaRPr>
          </a:p>
          <a:p>
            <a:pPr indent="0" lvl="0" marL="0" marR="0" rtl="0" algn="l">
              <a:lnSpc>
                <a:spcPct val="110000"/>
              </a:lnSpc>
              <a:spcBef>
                <a:spcPts val="600"/>
              </a:spcBef>
              <a:spcAft>
                <a:spcPts val="0"/>
              </a:spcAft>
              <a:buNone/>
            </a:pPr>
            <a:r>
              <a:t/>
            </a:r>
            <a:endParaRPr sz="2000">
              <a:solidFill>
                <a:srgbClr val="1F3864"/>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7"/>
          <p:cNvSpPr txBox="1"/>
          <p:nvPr/>
        </p:nvSpPr>
        <p:spPr>
          <a:xfrm>
            <a:off x="1401148" y="116633"/>
            <a:ext cx="9887400" cy="58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ru-RU" sz="3200">
                <a:solidFill>
                  <a:srgbClr val="1F3864"/>
                </a:solidFill>
                <a:latin typeface="Times New Roman"/>
                <a:ea typeface="Times New Roman"/>
                <a:cs typeface="Times New Roman"/>
                <a:sym typeface="Times New Roman"/>
              </a:rPr>
              <a:t>Нетто массасы қалай есептеледі?</a:t>
            </a:r>
            <a:endParaRPr b="1" i="0" sz="3200" u="none" cap="none" strike="noStrike">
              <a:solidFill>
                <a:srgbClr val="1F3864"/>
              </a:solidFill>
              <a:latin typeface="Times New Roman"/>
              <a:ea typeface="Times New Roman"/>
              <a:cs typeface="Times New Roman"/>
              <a:sym typeface="Times New Roman"/>
            </a:endParaRPr>
          </a:p>
        </p:txBody>
      </p:sp>
      <p:sp>
        <p:nvSpPr>
          <p:cNvPr id="122" name="Google Shape;122;p7"/>
          <p:cNvSpPr txBox="1"/>
          <p:nvPr/>
        </p:nvSpPr>
        <p:spPr>
          <a:xfrm>
            <a:off x="0" y="951631"/>
            <a:ext cx="11824500" cy="5325600"/>
          </a:xfrm>
          <a:prstGeom prst="rect">
            <a:avLst/>
          </a:prstGeom>
          <a:noFill/>
          <a:ln>
            <a:noFill/>
          </a:ln>
        </p:spPr>
        <p:txBody>
          <a:bodyPr anchorCtr="0" anchor="t" bIns="45700" lIns="91425" spcFirstLastPara="1" rIns="91425" wrap="square" tIns="45700">
            <a:spAutoFit/>
          </a:bodyPr>
          <a:lstStyle/>
          <a:p>
            <a:pPr indent="0" lvl="0" marL="0" marR="0" rtl="0" algn="l">
              <a:spcBef>
                <a:spcPts val="600"/>
              </a:spcBef>
              <a:spcAft>
                <a:spcPts val="0"/>
              </a:spcAft>
              <a:buNone/>
            </a:pPr>
            <a:r>
              <a:rPr lang="ru-RU" sz="2000">
                <a:solidFill>
                  <a:srgbClr val="1F3864"/>
                </a:solidFill>
                <a:latin typeface="Times New Roman"/>
                <a:ea typeface="Times New Roman"/>
                <a:cs typeface="Times New Roman"/>
                <a:sym typeface="Times New Roman"/>
              </a:rPr>
              <a:t>Мысалы, 1 порция ет – бұл 80 г нетто сиыр еті.</a:t>
            </a:r>
            <a:endParaRPr sz="2000">
              <a:solidFill>
                <a:srgbClr val="1F3864"/>
              </a:solidFill>
              <a:latin typeface="Times New Roman"/>
              <a:ea typeface="Times New Roman"/>
              <a:cs typeface="Times New Roman"/>
              <a:sym typeface="Times New Roman"/>
            </a:endParaRPr>
          </a:p>
          <a:p>
            <a:pPr indent="0" lvl="0" marL="0" marR="0" rtl="0" algn="l">
              <a:spcBef>
                <a:spcPts val="600"/>
              </a:spcBef>
              <a:spcAft>
                <a:spcPts val="0"/>
              </a:spcAft>
              <a:buNone/>
            </a:pPr>
            <a:r>
              <a:rPr lang="ru-RU" sz="2000">
                <a:solidFill>
                  <a:srgbClr val="1F3864"/>
                </a:solidFill>
                <a:latin typeface="Times New Roman"/>
                <a:ea typeface="Times New Roman"/>
                <a:cs typeface="Times New Roman"/>
                <a:sym typeface="Times New Roman"/>
              </a:rPr>
              <a:t>Нетто 80 г салмақты біз неден аламыз?</a:t>
            </a:r>
            <a:endParaRPr sz="2000">
              <a:solidFill>
                <a:srgbClr val="1F3864"/>
              </a:solidFill>
              <a:latin typeface="Times New Roman"/>
              <a:ea typeface="Times New Roman"/>
              <a:cs typeface="Times New Roman"/>
              <a:sym typeface="Times New Roman"/>
            </a:endParaRPr>
          </a:p>
          <a:p>
            <a:pPr indent="0" lvl="0" marL="0" marR="0" rtl="0" algn="l">
              <a:spcBef>
                <a:spcPts val="600"/>
              </a:spcBef>
              <a:spcAft>
                <a:spcPts val="0"/>
              </a:spcAft>
              <a:buNone/>
            </a:pPr>
            <a:r>
              <a:rPr lang="ru-RU" sz="2000">
                <a:solidFill>
                  <a:srgbClr val="1F3864"/>
                </a:solidFill>
                <a:latin typeface="Times New Roman"/>
                <a:ea typeface="Times New Roman"/>
                <a:cs typeface="Times New Roman"/>
                <a:sym typeface="Times New Roman"/>
              </a:rPr>
              <a:t>1) Егер біз сиыр етінің жұмсақ бөлігін</a:t>
            </a:r>
            <a:r>
              <a:rPr lang="ru-RU" sz="2000">
                <a:solidFill>
                  <a:srgbClr val="1F3864"/>
                </a:solidFill>
                <a:latin typeface="Times New Roman"/>
                <a:ea typeface="Times New Roman"/>
                <a:cs typeface="Times New Roman"/>
                <a:sym typeface="Times New Roman"/>
              </a:rPr>
              <a:t> </a:t>
            </a:r>
            <a:r>
              <a:rPr lang="ru-RU" sz="2000">
                <a:solidFill>
                  <a:srgbClr val="1F3864"/>
                </a:solidFill>
                <a:latin typeface="Times New Roman"/>
                <a:ea typeface="Times New Roman"/>
                <a:cs typeface="Times New Roman"/>
                <a:sym typeface="Times New Roman"/>
              </a:rPr>
              <a:t>алсақ 85 г, оның суық өңдеудегі шығыны бар болғаны 5%:</a:t>
            </a:r>
            <a:endParaRPr sz="2000">
              <a:solidFill>
                <a:srgbClr val="1F3864"/>
              </a:solidFill>
              <a:latin typeface="Times New Roman"/>
              <a:ea typeface="Times New Roman"/>
              <a:cs typeface="Times New Roman"/>
              <a:sym typeface="Times New Roman"/>
            </a:endParaRPr>
          </a:p>
          <a:p>
            <a:pPr indent="0" lvl="0" marL="0" marR="0" rtl="0" algn="l">
              <a:spcBef>
                <a:spcPts val="600"/>
              </a:spcBef>
              <a:spcAft>
                <a:spcPts val="0"/>
              </a:spcAft>
              <a:buNone/>
            </a:pPr>
            <a:r>
              <a:rPr lang="ru-RU" sz="2000">
                <a:solidFill>
                  <a:srgbClr val="1F3864"/>
                </a:solidFill>
                <a:latin typeface="Times New Roman"/>
                <a:ea typeface="Times New Roman"/>
                <a:cs typeface="Times New Roman"/>
                <a:sym typeface="Times New Roman"/>
              </a:rPr>
              <a:t>85 г – 100%  </a:t>
            </a:r>
            <a:endParaRPr sz="2000">
              <a:solidFill>
                <a:srgbClr val="1F3864"/>
              </a:solidFill>
              <a:latin typeface="Times New Roman"/>
              <a:ea typeface="Times New Roman"/>
              <a:cs typeface="Times New Roman"/>
              <a:sym typeface="Times New Roman"/>
            </a:endParaRPr>
          </a:p>
          <a:p>
            <a:pPr indent="0" lvl="0" marL="0" marR="0" rtl="0" algn="l">
              <a:spcBef>
                <a:spcPts val="600"/>
              </a:spcBef>
              <a:spcAft>
                <a:spcPts val="0"/>
              </a:spcAft>
              <a:buNone/>
            </a:pPr>
            <a:r>
              <a:rPr lang="ru-RU" sz="2000">
                <a:solidFill>
                  <a:srgbClr val="1F3864"/>
                </a:solidFill>
                <a:latin typeface="Times New Roman"/>
                <a:ea typeface="Times New Roman"/>
                <a:cs typeface="Times New Roman"/>
                <a:sym typeface="Times New Roman"/>
              </a:rPr>
              <a:t>x  – 5%  </a:t>
            </a:r>
            <a:endParaRPr sz="2000">
              <a:solidFill>
                <a:srgbClr val="1F3864"/>
              </a:solidFill>
              <a:latin typeface="Times New Roman"/>
              <a:ea typeface="Times New Roman"/>
              <a:cs typeface="Times New Roman"/>
              <a:sym typeface="Times New Roman"/>
            </a:endParaRPr>
          </a:p>
          <a:p>
            <a:pPr indent="0" lvl="0" marL="0" marR="0" rtl="0" algn="l">
              <a:spcBef>
                <a:spcPts val="600"/>
              </a:spcBef>
              <a:spcAft>
                <a:spcPts val="0"/>
              </a:spcAft>
              <a:buNone/>
            </a:pPr>
            <a:r>
              <a:rPr lang="ru-RU" sz="2000">
                <a:solidFill>
                  <a:srgbClr val="1F3864"/>
                </a:solidFill>
                <a:latin typeface="Times New Roman"/>
                <a:ea typeface="Times New Roman"/>
                <a:cs typeface="Times New Roman"/>
                <a:sym typeface="Times New Roman"/>
              </a:rPr>
              <a:t>x = 85 × 5 / 100 = 4,25 г</a:t>
            </a:r>
            <a:endParaRPr sz="2000">
              <a:solidFill>
                <a:srgbClr val="1F3864"/>
              </a:solidFill>
              <a:latin typeface="Times New Roman"/>
              <a:ea typeface="Times New Roman"/>
              <a:cs typeface="Times New Roman"/>
              <a:sym typeface="Times New Roman"/>
            </a:endParaRPr>
          </a:p>
          <a:p>
            <a:pPr indent="0" lvl="0" marL="0" marR="0" rtl="0" algn="l">
              <a:spcBef>
                <a:spcPts val="600"/>
              </a:spcBef>
              <a:spcAft>
                <a:spcPts val="0"/>
              </a:spcAft>
              <a:buNone/>
            </a:pPr>
            <a:r>
              <a:rPr lang="ru-RU" sz="2000">
                <a:solidFill>
                  <a:srgbClr val="1F3864"/>
                </a:solidFill>
                <a:latin typeface="Times New Roman"/>
                <a:ea typeface="Times New Roman"/>
                <a:cs typeface="Times New Roman"/>
                <a:sym typeface="Times New Roman"/>
              </a:rPr>
              <a:t>Яғни, 85 г брутто етті суық өңдеуден кейін 4,25 г қалдық шығады, сонда нетто салмағы – 80,75 г болады.</a:t>
            </a:r>
            <a:endParaRPr sz="2000">
              <a:solidFill>
                <a:srgbClr val="1F3864"/>
              </a:solidFill>
              <a:latin typeface="Times New Roman"/>
              <a:ea typeface="Times New Roman"/>
              <a:cs typeface="Times New Roman"/>
              <a:sym typeface="Times New Roman"/>
            </a:endParaRPr>
          </a:p>
          <a:p>
            <a:pPr indent="0" lvl="0" marL="0" marR="0" rtl="0" algn="l">
              <a:spcBef>
                <a:spcPts val="600"/>
              </a:spcBef>
              <a:spcAft>
                <a:spcPts val="0"/>
              </a:spcAft>
              <a:buNone/>
            </a:pPr>
            <a:r>
              <a:rPr lang="ru-RU" sz="2000">
                <a:solidFill>
                  <a:srgbClr val="1F3864"/>
                </a:solidFill>
                <a:latin typeface="Times New Roman"/>
                <a:ea typeface="Times New Roman"/>
                <a:cs typeface="Times New Roman"/>
                <a:sym typeface="Times New Roman"/>
              </a:rPr>
              <a:t>2) Егер біз 1-санаттағы сүйегі, сіңірі бар сиыр етін алсақ, онда суық өңдеу кезіндегі шығын орташа есеппен 26,4% құрайды. Бұл жағдайда 80 г нетто алу үшін 109 г брутто қажет:</a:t>
            </a:r>
            <a:endParaRPr sz="2000">
              <a:solidFill>
                <a:srgbClr val="1F3864"/>
              </a:solidFill>
              <a:latin typeface="Times New Roman"/>
              <a:ea typeface="Times New Roman"/>
              <a:cs typeface="Times New Roman"/>
              <a:sym typeface="Times New Roman"/>
            </a:endParaRPr>
          </a:p>
          <a:p>
            <a:pPr indent="0" lvl="0" marL="0" marR="0" rtl="0" algn="l">
              <a:spcBef>
                <a:spcPts val="600"/>
              </a:spcBef>
              <a:spcAft>
                <a:spcPts val="0"/>
              </a:spcAft>
              <a:buNone/>
            </a:pPr>
            <a:r>
              <a:rPr lang="ru-RU" sz="2000">
                <a:solidFill>
                  <a:srgbClr val="1F3864"/>
                </a:solidFill>
                <a:latin typeface="Times New Roman"/>
                <a:ea typeface="Times New Roman"/>
                <a:cs typeface="Times New Roman"/>
                <a:sym typeface="Times New Roman"/>
              </a:rPr>
              <a:t>109 г – 100%  </a:t>
            </a:r>
            <a:endParaRPr sz="2000">
              <a:solidFill>
                <a:srgbClr val="1F3864"/>
              </a:solidFill>
              <a:latin typeface="Times New Roman"/>
              <a:ea typeface="Times New Roman"/>
              <a:cs typeface="Times New Roman"/>
              <a:sym typeface="Times New Roman"/>
            </a:endParaRPr>
          </a:p>
          <a:p>
            <a:pPr indent="0" lvl="0" marL="0" marR="0" rtl="0" algn="l">
              <a:spcBef>
                <a:spcPts val="600"/>
              </a:spcBef>
              <a:spcAft>
                <a:spcPts val="0"/>
              </a:spcAft>
              <a:buNone/>
            </a:pPr>
            <a:r>
              <a:rPr lang="ru-RU" sz="2000">
                <a:solidFill>
                  <a:srgbClr val="1F3864"/>
                </a:solidFill>
                <a:latin typeface="Times New Roman"/>
                <a:ea typeface="Times New Roman"/>
                <a:cs typeface="Times New Roman"/>
                <a:sym typeface="Times New Roman"/>
              </a:rPr>
              <a:t>x    – 26,4%  </a:t>
            </a:r>
            <a:endParaRPr sz="2000">
              <a:solidFill>
                <a:srgbClr val="1F3864"/>
              </a:solidFill>
              <a:latin typeface="Times New Roman"/>
              <a:ea typeface="Times New Roman"/>
              <a:cs typeface="Times New Roman"/>
              <a:sym typeface="Times New Roman"/>
            </a:endParaRPr>
          </a:p>
          <a:p>
            <a:pPr indent="0" lvl="0" marL="0" marR="0" rtl="0" algn="l">
              <a:spcBef>
                <a:spcPts val="600"/>
              </a:spcBef>
              <a:spcAft>
                <a:spcPts val="0"/>
              </a:spcAft>
              <a:buNone/>
            </a:pPr>
            <a:r>
              <a:rPr lang="ru-RU" sz="2000">
                <a:solidFill>
                  <a:srgbClr val="1F3864"/>
                </a:solidFill>
                <a:latin typeface="Times New Roman"/>
                <a:ea typeface="Times New Roman"/>
                <a:cs typeface="Times New Roman"/>
                <a:sym typeface="Times New Roman"/>
              </a:rPr>
              <a:t>x = 109 × 26,4 / 100 = 28,8 г</a:t>
            </a:r>
            <a:endParaRPr sz="2000">
              <a:solidFill>
                <a:srgbClr val="1F3864"/>
              </a:solidFill>
              <a:latin typeface="Times New Roman"/>
              <a:ea typeface="Times New Roman"/>
              <a:cs typeface="Times New Roman"/>
              <a:sym typeface="Times New Roman"/>
            </a:endParaRPr>
          </a:p>
          <a:p>
            <a:pPr indent="0" lvl="0" marL="0" marR="0" rtl="0" algn="l">
              <a:spcBef>
                <a:spcPts val="600"/>
              </a:spcBef>
              <a:spcAft>
                <a:spcPts val="0"/>
              </a:spcAft>
              <a:buNone/>
            </a:pPr>
            <a:r>
              <a:rPr lang="ru-RU" sz="2000">
                <a:solidFill>
                  <a:srgbClr val="1F3864"/>
                </a:solidFill>
                <a:latin typeface="Times New Roman"/>
                <a:ea typeface="Times New Roman"/>
                <a:cs typeface="Times New Roman"/>
                <a:sym typeface="Times New Roman"/>
              </a:rPr>
              <a:t>Яғни, 109 г брутто еттен суық өңдеу кезінде 28,8 г қалдық шығады, сонда қалған нетто – 80,2 г.</a:t>
            </a:r>
            <a:endParaRPr sz="2000">
              <a:solidFill>
                <a:srgbClr val="1F3864"/>
              </a:solidFill>
              <a:latin typeface="Times New Roman"/>
              <a:ea typeface="Times New Roman"/>
              <a:cs typeface="Times New Roman"/>
              <a:sym typeface="Times New Roman"/>
            </a:endParaRPr>
          </a:p>
          <a:p>
            <a:pPr indent="0" lvl="0" marL="0" marR="0" rtl="0" algn="l">
              <a:spcBef>
                <a:spcPts val="600"/>
              </a:spcBef>
              <a:spcAft>
                <a:spcPts val="0"/>
              </a:spcAft>
              <a:buNone/>
            </a:pPr>
            <a:r>
              <a:t/>
            </a:r>
            <a:endParaRPr sz="2000">
              <a:solidFill>
                <a:srgbClr val="1F3864"/>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aphicFrame>
        <p:nvGraphicFramePr>
          <p:cNvPr id="127" name="Google Shape;127;p8"/>
          <p:cNvGraphicFramePr/>
          <p:nvPr/>
        </p:nvGraphicFramePr>
        <p:xfrm>
          <a:off x="6396543" y="1638557"/>
          <a:ext cx="3000000" cy="3000000"/>
        </p:xfrm>
        <a:graphic>
          <a:graphicData uri="http://schemas.openxmlformats.org/drawingml/2006/table">
            <a:tbl>
              <a:tblPr bandRow="1" firstCol="1" firstRow="1">
                <a:noFill/>
                <a:tableStyleId>{EB24EB50-E294-4B8E-99E3-8FCD6BB5DA7F}</a:tableStyleId>
              </a:tblPr>
              <a:tblGrid>
                <a:gridCol w="1947100"/>
                <a:gridCol w="1451700"/>
              </a:tblGrid>
              <a:tr h="225850">
                <a:tc>
                  <a:txBody>
                    <a:bodyPr/>
                    <a:lstStyle/>
                    <a:p>
                      <a:pPr indent="0" lvl="0" marL="0" marR="0" rtl="0" algn="l">
                        <a:spcBef>
                          <a:spcPts val="0"/>
                        </a:spcBef>
                        <a:spcAft>
                          <a:spcPts val="0"/>
                        </a:spcAft>
                        <a:buNone/>
                      </a:pPr>
                      <a:r>
                        <a:rPr lang="ru-RU" sz="1600">
                          <a:solidFill>
                            <a:srgbClr val="1F3864"/>
                          </a:solidFill>
                          <a:latin typeface="Times New Roman"/>
                          <a:ea typeface="Times New Roman"/>
                          <a:cs typeface="Times New Roman"/>
                          <a:sym typeface="Times New Roman"/>
                        </a:rPr>
                        <a:t>Тағамның атауы</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Аллергендер </a:t>
                      </a:r>
                      <a:r>
                        <a:rPr lang="ru-RU" sz="1600">
                          <a:latin typeface="Times New Roman"/>
                          <a:ea typeface="Times New Roman"/>
                          <a:cs typeface="Times New Roman"/>
                          <a:sym typeface="Times New Roman"/>
                        </a:rPr>
                        <a:t>*</a:t>
                      </a:r>
                      <a:endParaRPr b="0"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000">
                <a:tc>
                  <a:txBody>
                    <a:bodyPr/>
                    <a:lstStyle/>
                    <a:p>
                      <a:pPr indent="0" lvl="0" marL="0" marR="0" rtl="0" algn="l">
                        <a:spcBef>
                          <a:spcPts val="0"/>
                        </a:spcBef>
                        <a:spcAft>
                          <a:spcPts val="0"/>
                        </a:spcAft>
                        <a:buNone/>
                      </a:pPr>
                      <a:r>
                        <a:rPr lang="ru-RU" sz="1600">
                          <a:solidFill>
                            <a:srgbClr val="1F3864"/>
                          </a:solidFill>
                          <a:latin typeface="Times New Roman"/>
                          <a:ea typeface="Times New Roman"/>
                          <a:cs typeface="Times New Roman"/>
                          <a:sym typeface="Times New Roman"/>
                        </a:rPr>
                        <a:t> </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000">
                <a:tc>
                  <a:txBody>
                    <a:bodyPr/>
                    <a:lstStyle/>
                    <a:p>
                      <a:pPr indent="0" lvl="0" marL="0" marR="0" rtl="0" algn="l">
                        <a:spcBef>
                          <a:spcPts val="0"/>
                        </a:spcBef>
                        <a:spcAft>
                          <a:spcPts val="0"/>
                        </a:spcAft>
                        <a:buNone/>
                      </a:pPr>
                      <a:r>
                        <a:rPr b="0" lang="ru-RU" sz="1600">
                          <a:solidFill>
                            <a:srgbClr val="1F3864"/>
                          </a:solidFill>
                          <a:latin typeface="Times New Roman"/>
                          <a:ea typeface="Times New Roman"/>
                          <a:cs typeface="Times New Roman"/>
                          <a:sym typeface="Times New Roman"/>
                        </a:rPr>
                        <a:t>Қызанақ пен қияр(туралған) </a:t>
                      </a:r>
                      <a:endParaRPr b="0"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000">
                <a:tc>
                  <a:txBody>
                    <a:bodyPr/>
                    <a:lstStyle/>
                    <a:p>
                      <a:pPr indent="0" lvl="0" marL="0" marR="0" rtl="0" algn="l">
                        <a:spcBef>
                          <a:spcPts val="0"/>
                        </a:spcBef>
                        <a:spcAft>
                          <a:spcPts val="0"/>
                        </a:spcAft>
                        <a:buNone/>
                      </a:pPr>
                      <a:r>
                        <a:rPr b="0" lang="ru-RU" sz="1600">
                          <a:solidFill>
                            <a:srgbClr val="1F3864"/>
                          </a:solidFill>
                          <a:latin typeface="Times New Roman"/>
                          <a:ea typeface="Times New Roman"/>
                          <a:cs typeface="Times New Roman"/>
                          <a:sym typeface="Times New Roman"/>
                        </a:rPr>
                        <a:t>Пияз және жұмыртқа қосылған ет орамы</a:t>
                      </a:r>
                      <a:endParaRPr b="0"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Ж</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000">
                <a:tc>
                  <a:txBody>
                    <a:bodyPr/>
                    <a:lstStyle/>
                    <a:p>
                      <a:pPr indent="0" lvl="0" marL="0" marR="0" rtl="0" algn="l">
                        <a:spcBef>
                          <a:spcPts val="0"/>
                        </a:spcBef>
                        <a:spcAft>
                          <a:spcPts val="0"/>
                        </a:spcAft>
                        <a:buNone/>
                      </a:pPr>
                      <a:r>
                        <a:rPr b="0" lang="ru-RU" sz="1600">
                          <a:solidFill>
                            <a:srgbClr val="1F3864"/>
                          </a:solidFill>
                          <a:latin typeface="Times New Roman"/>
                          <a:ea typeface="Times New Roman"/>
                          <a:cs typeface="Times New Roman"/>
                          <a:sym typeface="Times New Roman"/>
                        </a:rPr>
                        <a:t>Бұршақ қосылған көкөніс бұқтырмасы(рагу)</a:t>
                      </a:r>
                      <a:endParaRPr b="0"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000">
                <a:tc>
                  <a:txBody>
                    <a:bodyPr/>
                    <a:lstStyle/>
                    <a:p>
                      <a:pPr indent="0" lvl="0" marL="0" marR="0" rtl="0" algn="l">
                        <a:spcBef>
                          <a:spcPts val="0"/>
                        </a:spcBef>
                        <a:spcAft>
                          <a:spcPts val="0"/>
                        </a:spcAft>
                        <a:buNone/>
                      </a:pPr>
                      <a:r>
                        <a:rPr b="0" lang="ru-RU" sz="1600">
                          <a:solidFill>
                            <a:srgbClr val="1F3864"/>
                          </a:solidFill>
                          <a:latin typeface="Times New Roman"/>
                          <a:ea typeface="Times New Roman"/>
                          <a:cs typeface="Times New Roman"/>
                          <a:sym typeface="Times New Roman"/>
                        </a:rPr>
                        <a:t>Итмұрын сусыны</a:t>
                      </a:r>
                      <a:endParaRPr b="0"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000">
                <a:tc>
                  <a:txBody>
                    <a:bodyPr/>
                    <a:lstStyle/>
                    <a:p>
                      <a:pPr indent="0" lvl="0" marL="0" marR="0" rtl="0" algn="l">
                        <a:spcBef>
                          <a:spcPts val="0"/>
                        </a:spcBef>
                        <a:spcAft>
                          <a:spcPts val="0"/>
                        </a:spcAft>
                        <a:buNone/>
                      </a:pPr>
                      <a:r>
                        <a:rPr b="0" lang="ru-RU" sz="1600">
                          <a:solidFill>
                            <a:srgbClr val="1F3864"/>
                          </a:solidFill>
                          <a:latin typeface="Times New Roman"/>
                          <a:ea typeface="Times New Roman"/>
                          <a:cs typeface="Times New Roman"/>
                          <a:sym typeface="Times New Roman"/>
                        </a:rPr>
                        <a:t>Йогурт </a:t>
                      </a:r>
                      <a:r>
                        <a:rPr b="0" lang="ru-RU" sz="1600">
                          <a:solidFill>
                            <a:srgbClr val="1F3864"/>
                          </a:solidFill>
                          <a:latin typeface="Times New Roman"/>
                          <a:ea typeface="Times New Roman"/>
                          <a:cs typeface="Times New Roman"/>
                          <a:sym typeface="Times New Roman"/>
                        </a:rPr>
                        <a:t>б/с 1,5%</a:t>
                      </a:r>
                      <a:endParaRPr b="0"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Л</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000">
                <a:tc>
                  <a:txBody>
                    <a:bodyPr/>
                    <a:lstStyle/>
                    <a:p>
                      <a:pPr indent="0" lvl="0" marL="0" marR="0" rtl="0" algn="l">
                        <a:spcBef>
                          <a:spcPts val="0"/>
                        </a:spcBef>
                        <a:spcAft>
                          <a:spcPts val="0"/>
                        </a:spcAft>
                        <a:buNone/>
                      </a:pPr>
                      <a:r>
                        <a:rPr b="0" lang="ru-RU" sz="1600">
                          <a:solidFill>
                            <a:srgbClr val="1F3864"/>
                          </a:solidFill>
                          <a:latin typeface="Times New Roman"/>
                          <a:ea typeface="Times New Roman"/>
                          <a:cs typeface="Times New Roman"/>
                          <a:sym typeface="Times New Roman"/>
                        </a:rPr>
                        <a:t>Алмұрт</a:t>
                      </a:r>
                      <a:endParaRPr/>
                    </a:p>
                    <a:p>
                      <a:pPr indent="0" lvl="0" marL="0" marR="0" rtl="0" algn="l">
                        <a:spcBef>
                          <a:spcPts val="0"/>
                        </a:spcBef>
                        <a:spcAft>
                          <a:spcPts val="0"/>
                        </a:spcAft>
                        <a:buNone/>
                      </a:pPr>
                      <a:r>
                        <a:t/>
                      </a:r>
                      <a:endParaRPr b="0"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000">
                <a:tc>
                  <a:txBody>
                    <a:bodyPr/>
                    <a:lstStyle/>
                    <a:p>
                      <a:pPr indent="0" lvl="0" marL="0" marR="0" rtl="0" algn="l">
                        <a:spcBef>
                          <a:spcPts val="0"/>
                        </a:spcBef>
                        <a:spcAft>
                          <a:spcPts val="0"/>
                        </a:spcAft>
                        <a:buNone/>
                      </a:pPr>
                      <a:r>
                        <a:rPr b="0" lang="ru-RU" sz="1600">
                          <a:solidFill>
                            <a:srgbClr val="1F3864"/>
                          </a:solidFill>
                          <a:latin typeface="Times New Roman"/>
                          <a:ea typeface="Times New Roman"/>
                          <a:cs typeface="Times New Roman"/>
                          <a:sym typeface="Times New Roman"/>
                        </a:rPr>
                        <a:t>Бидай-қара бидай наны</a:t>
                      </a:r>
                      <a:endParaRPr b="0"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Г</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28" name="Google Shape;128;p8"/>
          <p:cNvSpPr txBox="1"/>
          <p:nvPr/>
        </p:nvSpPr>
        <p:spPr>
          <a:xfrm>
            <a:off x="6914332" y="5709270"/>
            <a:ext cx="172819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rgbClr val="1F3864"/>
                </a:solidFill>
                <a:latin typeface="Times New Roman"/>
                <a:ea typeface="Times New Roman"/>
                <a:cs typeface="Times New Roman"/>
                <a:sym typeface="Times New Roman"/>
              </a:rPr>
              <a:t>*Ж</a:t>
            </a:r>
            <a:r>
              <a:rPr lang="ru-RU" sz="1600">
                <a:solidFill>
                  <a:srgbClr val="1F3864"/>
                </a:solidFill>
                <a:latin typeface="Times New Roman"/>
                <a:ea typeface="Times New Roman"/>
                <a:cs typeface="Times New Roman"/>
                <a:sym typeface="Times New Roman"/>
              </a:rPr>
              <a:t>-жұмыртқа</a:t>
            </a:r>
            <a:endParaRPr sz="16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rPr lang="ru-RU" sz="1600">
                <a:solidFill>
                  <a:srgbClr val="1F3864"/>
                </a:solidFill>
                <a:latin typeface="Times New Roman"/>
                <a:ea typeface="Times New Roman"/>
                <a:cs typeface="Times New Roman"/>
                <a:sym typeface="Times New Roman"/>
              </a:rPr>
              <a:t>  Л-лактоза</a:t>
            </a:r>
            <a:endParaRPr sz="16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rPr lang="ru-RU" sz="1600">
                <a:solidFill>
                  <a:srgbClr val="1F3864"/>
                </a:solidFill>
                <a:latin typeface="Times New Roman"/>
                <a:ea typeface="Times New Roman"/>
                <a:cs typeface="Times New Roman"/>
                <a:sym typeface="Times New Roman"/>
              </a:rPr>
              <a:t>  Г-глютен</a:t>
            </a:r>
            <a:endParaRPr sz="1600">
              <a:solidFill>
                <a:srgbClr val="1F3864"/>
              </a:solidFill>
              <a:latin typeface="Times New Roman"/>
              <a:ea typeface="Times New Roman"/>
              <a:cs typeface="Times New Roman"/>
              <a:sym typeface="Times New Roman"/>
            </a:endParaRPr>
          </a:p>
        </p:txBody>
      </p:sp>
      <p:sp>
        <p:nvSpPr>
          <p:cNvPr id="129" name="Google Shape;129;p8"/>
          <p:cNvSpPr txBox="1"/>
          <p:nvPr/>
        </p:nvSpPr>
        <p:spPr>
          <a:xfrm>
            <a:off x="6876604" y="909290"/>
            <a:ext cx="3531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800">
                <a:solidFill>
                  <a:srgbClr val="1F3864"/>
                </a:solidFill>
                <a:latin typeface="Times New Roman"/>
                <a:ea typeface="Times New Roman"/>
                <a:cs typeface="Times New Roman"/>
                <a:sym typeface="Times New Roman"/>
              </a:rPr>
              <a:t>25.01.2025 арналған мәзір</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8"/>
          <p:cNvSpPr txBox="1"/>
          <p:nvPr/>
        </p:nvSpPr>
        <p:spPr>
          <a:xfrm>
            <a:off x="2024071" y="110553"/>
            <a:ext cx="5111400" cy="943200"/>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90000"/>
              </a:lnSpc>
              <a:spcBef>
                <a:spcPts val="0"/>
              </a:spcBef>
              <a:spcAft>
                <a:spcPts val="0"/>
              </a:spcAft>
              <a:buClr>
                <a:schemeClr val="accent1"/>
              </a:buClr>
              <a:buSzPct val="100000"/>
              <a:buFont typeface="Times New Roman"/>
              <a:buNone/>
            </a:pPr>
            <a:br>
              <a:rPr lang="ru-RU" sz="4800">
                <a:solidFill>
                  <a:schemeClr val="accent1"/>
                </a:solidFill>
                <a:latin typeface="Times New Roman"/>
                <a:ea typeface="Times New Roman"/>
                <a:cs typeface="Times New Roman"/>
                <a:sym typeface="Times New Roman"/>
              </a:rPr>
            </a:br>
            <a:endParaRPr sz="4800">
              <a:solidFill>
                <a:schemeClr val="accent1"/>
              </a:solidFill>
              <a:latin typeface="Calibri"/>
              <a:ea typeface="Calibri"/>
              <a:cs typeface="Calibri"/>
              <a:sym typeface="Calibri"/>
            </a:endParaRPr>
          </a:p>
        </p:txBody>
      </p:sp>
      <p:sp>
        <p:nvSpPr>
          <p:cNvPr id="131" name="Google Shape;131;p8"/>
          <p:cNvSpPr txBox="1"/>
          <p:nvPr/>
        </p:nvSpPr>
        <p:spPr>
          <a:xfrm>
            <a:off x="1086217" y="407454"/>
            <a:ext cx="80796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1F3864"/>
              </a:buClr>
              <a:buSzPts val="3600"/>
              <a:buFont typeface="Times New Roman"/>
              <a:buNone/>
            </a:pPr>
            <a:r>
              <a:rPr b="1" lang="ru-RU" sz="3600">
                <a:solidFill>
                  <a:srgbClr val="1F3864"/>
                </a:solidFill>
                <a:latin typeface="Times New Roman"/>
                <a:ea typeface="Times New Roman"/>
                <a:cs typeface="Times New Roman"/>
                <a:sym typeface="Times New Roman"/>
              </a:rPr>
              <a:t>СҰРАҚ</a:t>
            </a:r>
            <a:br>
              <a:rPr lang="ru-RU" sz="3600">
                <a:solidFill>
                  <a:schemeClr val="accent1"/>
                </a:solidFill>
                <a:latin typeface="Times New Roman"/>
                <a:ea typeface="Times New Roman"/>
                <a:cs typeface="Times New Roman"/>
                <a:sym typeface="Times New Roman"/>
              </a:rPr>
            </a:br>
            <a:endParaRPr sz="3600">
              <a:solidFill>
                <a:schemeClr val="accent1"/>
              </a:solidFill>
              <a:latin typeface="Calibri"/>
              <a:ea typeface="Calibri"/>
              <a:cs typeface="Calibri"/>
              <a:sym typeface="Calibri"/>
            </a:endParaRPr>
          </a:p>
        </p:txBody>
      </p:sp>
      <p:pic>
        <p:nvPicPr>
          <p:cNvPr descr="Question free icon" id="132" name="Google Shape;132;p8"/>
          <p:cNvPicPr preferRelativeResize="0"/>
          <p:nvPr/>
        </p:nvPicPr>
        <p:blipFill rotWithShape="1">
          <a:blip r:embed="rId3">
            <a:alphaModFix/>
          </a:blip>
          <a:srcRect b="0" l="0" r="0" t="0"/>
          <a:stretch/>
        </p:blipFill>
        <p:spPr>
          <a:xfrm>
            <a:off x="514010" y="188373"/>
            <a:ext cx="2410505" cy="2410505"/>
          </a:xfrm>
          <a:prstGeom prst="rect">
            <a:avLst/>
          </a:prstGeom>
          <a:noFill/>
          <a:ln>
            <a:noFill/>
          </a:ln>
        </p:spPr>
      </p:pic>
      <p:pic>
        <p:nvPicPr>
          <p:cNvPr descr="Raised hand outline" id="133" name="Google Shape;133;p8"/>
          <p:cNvPicPr preferRelativeResize="0"/>
          <p:nvPr/>
        </p:nvPicPr>
        <p:blipFill rotWithShape="1">
          <a:blip r:embed="rId4">
            <a:alphaModFix/>
          </a:blip>
          <a:srcRect b="0" l="0" r="0" t="0"/>
          <a:stretch/>
        </p:blipFill>
        <p:spPr>
          <a:xfrm>
            <a:off x="455067" y="3429000"/>
            <a:ext cx="2573564" cy="2573564"/>
          </a:xfrm>
          <a:prstGeom prst="rect">
            <a:avLst/>
          </a:prstGeom>
          <a:noFill/>
          <a:ln>
            <a:noFill/>
          </a:ln>
        </p:spPr>
      </p:pic>
      <p:sp>
        <p:nvSpPr>
          <p:cNvPr id="134" name="Google Shape;134;p8"/>
          <p:cNvSpPr txBox="1"/>
          <p:nvPr/>
        </p:nvSpPr>
        <p:spPr>
          <a:xfrm>
            <a:off x="2576008" y="2597457"/>
            <a:ext cx="34692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400">
                <a:solidFill>
                  <a:srgbClr val="1F3864"/>
                </a:solidFill>
                <a:latin typeface="Times New Roman"/>
                <a:ea typeface="Times New Roman"/>
                <a:cs typeface="Times New Roman"/>
                <a:sym typeface="Times New Roman"/>
              </a:rPr>
              <a:t>КҮНДЕЛІКТІ МӘЗІРДЕ НЕ ЖОҚ?</a:t>
            </a:r>
            <a:endParaRPr b="1" sz="2400">
              <a:solidFill>
                <a:srgbClr val="1F3864"/>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aphicFrame>
        <p:nvGraphicFramePr>
          <p:cNvPr id="139" name="Google Shape;139;p9"/>
          <p:cNvGraphicFramePr/>
          <p:nvPr/>
        </p:nvGraphicFramePr>
        <p:xfrm>
          <a:off x="3446445" y="1356360"/>
          <a:ext cx="3000000" cy="3000000"/>
        </p:xfrm>
        <a:graphic>
          <a:graphicData uri="http://schemas.openxmlformats.org/drawingml/2006/table">
            <a:tbl>
              <a:tblPr bandRow="1" firstCol="1" firstRow="1">
                <a:noFill/>
                <a:tableStyleId>{EB24EB50-E294-4B8E-99E3-8FCD6BB5DA7F}</a:tableStyleId>
              </a:tblPr>
              <a:tblGrid>
                <a:gridCol w="2003300"/>
                <a:gridCol w="1496675"/>
                <a:gridCol w="510825"/>
                <a:gridCol w="612000"/>
                <a:gridCol w="612000"/>
              </a:tblGrid>
              <a:tr h="225850">
                <a:tc>
                  <a:txBody>
                    <a:bodyPr/>
                    <a:lstStyle/>
                    <a:p>
                      <a:pPr indent="0" lvl="0" marL="0" marR="0" rtl="0" algn="l">
                        <a:spcBef>
                          <a:spcPts val="0"/>
                        </a:spcBef>
                        <a:spcAft>
                          <a:spcPts val="0"/>
                        </a:spcAft>
                        <a:buNone/>
                      </a:pPr>
                      <a:r>
                        <a:rPr lang="ru-RU" sz="1600">
                          <a:solidFill>
                            <a:srgbClr val="1F3864"/>
                          </a:solidFill>
                          <a:latin typeface="Times New Roman"/>
                          <a:ea typeface="Times New Roman"/>
                          <a:cs typeface="Times New Roman"/>
                          <a:sym typeface="Times New Roman"/>
                        </a:rPr>
                        <a:t>Тағамның атауы</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Аллергендер </a:t>
                      </a:r>
                      <a:r>
                        <a:rPr lang="ru-RU" sz="1600">
                          <a:latin typeface="Times New Roman"/>
                          <a:ea typeface="Times New Roman"/>
                          <a:cs typeface="Times New Roman"/>
                          <a:sym typeface="Times New Roman"/>
                        </a:rPr>
                        <a:t>*</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Тағамның шығуы</a:t>
                      </a:r>
                      <a:r>
                        <a:rPr lang="ru-RU" sz="1600">
                          <a:solidFill>
                            <a:srgbClr val="1F3864"/>
                          </a:solidFill>
                          <a:latin typeface="Times New Roman"/>
                          <a:ea typeface="Times New Roman"/>
                          <a:cs typeface="Times New Roman"/>
                          <a:sym typeface="Times New Roman"/>
                        </a:rPr>
                        <a:t>, г</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6000">
                <a:tc>
                  <a:txBody>
                    <a:bodyPr/>
                    <a:lstStyle/>
                    <a:p>
                      <a:pPr indent="0" lvl="0" marL="0" marR="0" rtl="0" algn="l">
                        <a:spcBef>
                          <a:spcPts val="0"/>
                        </a:spcBef>
                        <a:spcAft>
                          <a:spcPts val="0"/>
                        </a:spcAft>
                        <a:buNone/>
                      </a:pPr>
                      <a:r>
                        <a:rPr lang="ru-RU" sz="1600">
                          <a:solidFill>
                            <a:srgbClr val="1F3864"/>
                          </a:solidFill>
                          <a:latin typeface="Times New Roman"/>
                          <a:ea typeface="Times New Roman"/>
                          <a:cs typeface="Times New Roman"/>
                          <a:sym typeface="Times New Roman"/>
                        </a:rPr>
                        <a:t> </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7-10 жас</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11-14 жас</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15-18 жас</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000">
                <a:tc>
                  <a:txBody>
                    <a:bodyPr/>
                    <a:lstStyle/>
                    <a:p>
                      <a:pPr indent="0" lvl="0" marL="0" marR="0" rtl="0" algn="l">
                        <a:spcBef>
                          <a:spcPts val="0"/>
                        </a:spcBef>
                        <a:spcAft>
                          <a:spcPts val="0"/>
                        </a:spcAft>
                        <a:buNone/>
                      </a:pPr>
                      <a:r>
                        <a:rPr b="0" lang="ru-RU" sz="1600">
                          <a:solidFill>
                            <a:srgbClr val="1F3864"/>
                          </a:solidFill>
                          <a:latin typeface="Times New Roman"/>
                          <a:ea typeface="Times New Roman"/>
                          <a:cs typeface="Times New Roman"/>
                          <a:sym typeface="Times New Roman"/>
                        </a:rPr>
                        <a:t>Қызанақ пен қияр(туралған) </a:t>
                      </a:r>
                      <a:endParaRPr b="0"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60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80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80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000">
                <a:tc>
                  <a:txBody>
                    <a:bodyPr/>
                    <a:lstStyle/>
                    <a:p>
                      <a:pPr indent="0" lvl="0" marL="0" marR="0" rtl="0" algn="l">
                        <a:spcBef>
                          <a:spcPts val="0"/>
                        </a:spcBef>
                        <a:spcAft>
                          <a:spcPts val="0"/>
                        </a:spcAft>
                        <a:buNone/>
                      </a:pPr>
                      <a:r>
                        <a:rPr b="0" lang="ru-RU" sz="1600">
                          <a:solidFill>
                            <a:srgbClr val="1F3864"/>
                          </a:solidFill>
                          <a:latin typeface="Times New Roman"/>
                          <a:ea typeface="Times New Roman"/>
                          <a:cs typeface="Times New Roman"/>
                          <a:sym typeface="Times New Roman"/>
                        </a:rPr>
                        <a:t>Пияз және жұмыртқа қосылған ет орамы</a:t>
                      </a:r>
                      <a:endParaRPr b="0"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Ж</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70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90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90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000">
                <a:tc>
                  <a:txBody>
                    <a:bodyPr/>
                    <a:lstStyle/>
                    <a:p>
                      <a:pPr indent="0" lvl="0" marL="0" marR="0" rtl="0" algn="l">
                        <a:spcBef>
                          <a:spcPts val="0"/>
                        </a:spcBef>
                        <a:spcAft>
                          <a:spcPts val="0"/>
                        </a:spcAft>
                        <a:buNone/>
                      </a:pPr>
                      <a:r>
                        <a:rPr b="0" lang="ru-RU" sz="1600">
                          <a:solidFill>
                            <a:srgbClr val="1F3864"/>
                          </a:solidFill>
                          <a:latin typeface="Times New Roman"/>
                          <a:ea typeface="Times New Roman"/>
                          <a:cs typeface="Times New Roman"/>
                          <a:sym typeface="Times New Roman"/>
                        </a:rPr>
                        <a:t>Бұршақ қосылған көкөніс бұқтырмасы(рагу)</a:t>
                      </a:r>
                      <a:endParaRPr b="0"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100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150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150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000">
                <a:tc>
                  <a:txBody>
                    <a:bodyPr/>
                    <a:lstStyle/>
                    <a:p>
                      <a:pPr indent="0" lvl="0" marL="0" marR="0" rtl="0" algn="l">
                        <a:spcBef>
                          <a:spcPts val="0"/>
                        </a:spcBef>
                        <a:spcAft>
                          <a:spcPts val="0"/>
                        </a:spcAft>
                        <a:buNone/>
                      </a:pPr>
                      <a:r>
                        <a:rPr b="0" lang="ru-RU" sz="1600">
                          <a:solidFill>
                            <a:srgbClr val="1F3864"/>
                          </a:solidFill>
                          <a:latin typeface="Times New Roman"/>
                          <a:ea typeface="Times New Roman"/>
                          <a:cs typeface="Times New Roman"/>
                          <a:sym typeface="Times New Roman"/>
                        </a:rPr>
                        <a:t>Итмұрын сусыны</a:t>
                      </a:r>
                      <a:endParaRPr b="0"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200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200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200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000">
                <a:tc>
                  <a:txBody>
                    <a:bodyPr/>
                    <a:lstStyle/>
                    <a:p>
                      <a:pPr indent="0" lvl="0" marL="0" marR="0" rtl="0" algn="l">
                        <a:spcBef>
                          <a:spcPts val="0"/>
                        </a:spcBef>
                        <a:spcAft>
                          <a:spcPts val="0"/>
                        </a:spcAft>
                        <a:buNone/>
                      </a:pPr>
                      <a:r>
                        <a:rPr b="0" lang="ru-RU" sz="1600">
                          <a:solidFill>
                            <a:srgbClr val="1F3864"/>
                          </a:solidFill>
                          <a:latin typeface="Times New Roman"/>
                          <a:ea typeface="Times New Roman"/>
                          <a:cs typeface="Times New Roman"/>
                          <a:sym typeface="Times New Roman"/>
                        </a:rPr>
                        <a:t>Йогурт б/с 1,5%</a:t>
                      </a:r>
                      <a:endParaRPr b="0"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Л</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100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100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100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000">
                <a:tc>
                  <a:txBody>
                    <a:bodyPr/>
                    <a:lstStyle/>
                    <a:p>
                      <a:pPr indent="0" lvl="0" marL="0" marR="0" rtl="0" algn="l">
                        <a:spcBef>
                          <a:spcPts val="0"/>
                        </a:spcBef>
                        <a:spcAft>
                          <a:spcPts val="0"/>
                        </a:spcAft>
                        <a:buNone/>
                      </a:pPr>
                      <a:r>
                        <a:rPr b="0" lang="ru-RU" sz="1600">
                          <a:solidFill>
                            <a:srgbClr val="1F3864"/>
                          </a:solidFill>
                          <a:latin typeface="Times New Roman"/>
                          <a:ea typeface="Times New Roman"/>
                          <a:cs typeface="Times New Roman"/>
                          <a:sym typeface="Times New Roman"/>
                        </a:rPr>
                        <a:t>Алмұрт</a:t>
                      </a:r>
                      <a:endParaRPr/>
                    </a:p>
                    <a:p>
                      <a:pPr indent="0" lvl="0" marL="0" marR="0" rtl="0" algn="l">
                        <a:spcBef>
                          <a:spcPts val="0"/>
                        </a:spcBef>
                        <a:spcAft>
                          <a:spcPts val="0"/>
                        </a:spcAft>
                        <a:buNone/>
                      </a:pPr>
                      <a:r>
                        <a:t/>
                      </a:r>
                      <a:endParaRPr b="0"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150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150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150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000">
                <a:tc>
                  <a:txBody>
                    <a:bodyPr/>
                    <a:lstStyle/>
                    <a:p>
                      <a:pPr indent="0" lvl="0" marL="0" marR="0" rtl="0" algn="l">
                        <a:spcBef>
                          <a:spcPts val="0"/>
                        </a:spcBef>
                        <a:spcAft>
                          <a:spcPts val="0"/>
                        </a:spcAft>
                        <a:buNone/>
                      </a:pPr>
                      <a:r>
                        <a:rPr b="0" lang="ru-RU" sz="1600">
                          <a:solidFill>
                            <a:srgbClr val="1F3864"/>
                          </a:solidFill>
                          <a:latin typeface="Times New Roman"/>
                          <a:ea typeface="Times New Roman"/>
                          <a:cs typeface="Times New Roman"/>
                          <a:sym typeface="Times New Roman"/>
                        </a:rPr>
                        <a:t>Бидай-қара бидай наны</a:t>
                      </a:r>
                      <a:endParaRPr b="0"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Г</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20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35</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ru-RU" sz="1600">
                          <a:solidFill>
                            <a:srgbClr val="1F3864"/>
                          </a:solidFill>
                          <a:latin typeface="Times New Roman"/>
                          <a:ea typeface="Times New Roman"/>
                          <a:cs typeface="Times New Roman"/>
                          <a:sym typeface="Times New Roman"/>
                        </a:rPr>
                        <a:t>40</a:t>
                      </a:r>
                      <a:endParaRPr sz="1600">
                        <a:solidFill>
                          <a:srgbClr val="1F3864"/>
                        </a:solidFill>
                        <a:latin typeface="Times New Roman"/>
                        <a:ea typeface="Times New Roman"/>
                        <a:cs typeface="Times New Roman"/>
                        <a:sym typeface="Times New Roman"/>
                      </a:endParaRPr>
                    </a:p>
                  </a:txBody>
                  <a:tcPr marT="0" marB="0" marR="50825" marL="50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40" name="Google Shape;140;p9"/>
          <p:cNvSpPr txBox="1"/>
          <p:nvPr/>
        </p:nvSpPr>
        <p:spPr>
          <a:xfrm>
            <a:off x="3446444" y="5643243"/>
            <a:ext cx="1728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1600">
                <a:solidFill>
                  <a:srgbClr val="1F3864"/>
                </a:solidFill>
                <a:latin typeface="Times New Roman"/>
                <a:ea typeface="Times New Roman"/>
                <a:cs typeface="Times New Roman"/>
                <a:sym typeface="Times New Roman"/>
              </a:rPr>
              <a:t>*Ж-жұмыртқа</a:t>
            </a:r>
            <a:endParaRPr sz="16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rPr lang="ru-RU" sz="1600">
                <a:solidFill>
                  <a:srgbClr val="1F3864"/>
                </a:solidFill>
                <a:latin typeface="Times New Roman"/>
                <a:ea typeface="Times New Roman"/>
                <a:cs typeface="Times New Roman"/>
                <a:sym typeface="Times New Roman"/>
              </a:rPr>
              <a:t>  Л-лактоза</a:t>
            </a:r>
            <a:endParaRPr sz="16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rPr lang="ru-RU" sz="1600">
                <a:solidFill>
                  <a:srgbClr val="1F3864"/>
                </a:solidFill>
                <a:latin typeface="Times New Roman"/>
                <a:ea typeface="Times New Roman"/>
                <a:cs typeface="Times New Roman"/>
                <a:sym typeface="Times New Roman"/>
              </a:rPr>
              <a:t>  Г-глютен</a:t>
            </a:r>
            <a:endParaRPr sz="1600">
              <a:solidFill>
                <a:srgbClr val="1F3864"/>
              </a:solidFill>
              <a:latin typeface="Times New Roman"/>
              <a:ea typeface="Times New Roman"/>
              <a:cs typeface="Times New Roman"/>
              <a:sym typeface="Times New Roman"/>
            </a:endParaRPr>
          </a:p>
        </p:txBody>
      </p:sp>
      <p:sp>
        <p:nvSpPr>
          <p:cNvPr id="141" name="Google Shape;141;p9"/>
          <p:cNvSpPr txBox="1"/>
          <p:nvPr/>
        </p:nvSpPr>
        <p:spPr>
          <a:xfrm>
            <a:off x="4630625" y="799256"/>
            <a:ext cx="3531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800">
                <a:solidFill>
                  <a:srgbClr val="1F3864"/>
                </a:solidFill>
                <a:latin typeface="Times New Roman"/>
                <a:ea typeface="Times New Roman"/>
                <a:cs typeface="Times New Roman"/>
                <a:sym typeface="Times New Roman"/>
              </a:rPr>
              <a:t>25.01.2025 арналған мәзір</a:t>
            </a:r>
            <a:endParaRPr b="1" sz="18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9"/>
          <p:cNvSpPr txBox="1"/>
          <p:nvPr/>
        </p:nvSpPr>
        <p:spPr>
          <a:xfrm>
            <a:off x="2024075" y="110555"/>
            <a:ext cx="7753200" cy="565500"/>
          </a:xfrm>
          <a:prstGeom prst="rect">
            <a:avLst/>
          </a:prstGeom>
          <a:noFill/>
          <a:ln>
            <a:noFill/>
          </a:ln>
        </p:spPr>
        <p:txBody>
          <a:bodyPr anchorCtr="0" anchor="t" bIns="45700" lIns="91425" spcFirstLastPara="1" rIns="91425" wrap="square" tIns="45700">
            <a:normAutofit fontScale="40000" lnSpcReduction="10000"/>
          </a:bodyPr>
          <a:lstStyle/>
          <a:p>
            <a:pPr indent="0" lvl="0" marL="0" marR="0" rtl="0" algn="l">
              <a:lnSpc>
                <a:spcPct val="90000"/>
              </a:lnSpc>
              <a:spcBef>
                <a:spcPts val="0"/>
              </a:spcBef>
              <a:spcAft>
                <a:spcPts val="0"/>
              </a:spcAft>
              <a:buClr>
                <a:schemeClr val="accent1"/>
              </a:buClr>
              <a:buSzPct val="100000"/>
              <a:buFont typeface="Times New Roman"/>
              <a:buNone/>
            </a:pPr>
            <a:br>
              <a:rPr lang="ru-RU" sz="4800">
                <a:solidFill>
                  <a:schemeClr val="accent1"/>
                </a:solidFill>
                <a:latin typeface="Times New Roman"/>
                <a:ea typeface="Times New Roman"/>
                <a:cs typeface="Times New Roman"/>
                <a:sym typeface="Times New Roman"/>
              </a:rPr>
            </a:br>
            <a:endParaRPr sz="4800">
              <a:solidFill>
                <a:schemeClr val="accent1"/>
              </a:solidFill>
              <a:latin typeface="Calibri"/>
              <a:ea typeface="Calibri"/>
              <a:cs typeface="Calibri"/>
              <a:sym typeface="Calibri"/>
            </a:endParaRPr>
          </a:p>
        </p:txBody>
      </p:sp>
      <p:sp>
        <p:nvSpPr>
          <p:cNvPr id="143" name="Google Shape;143;p9"/>
          <p:cNvSpPr txBox="1"/>
          <p:nvPr/>
        </p:nvSpPr>
        <p:spPr>
          <a:xfrm>
            <a:off x="2176463" y="262959"/>
            <a:ext cx="8079581" cy="646331"/>
          </a:xfrm>
          <a:prstGeom prst="rect">
            <a:avLst/>
          </a:prstGeom>
          <a:noFill/>
          <a:ln>
            <a:noFill/>
          </a:ln>
        </p:spPr>
        <p:txBody>
          <a:bodyPr anchorCtr="0" anchor="t" bIns="45700" lIns="91425" spcFirstLastPara="1" rIns="91425" wrap="square" tIns="45700">
            <a:normAutofit fontScale="52499" lnSpcReduction="20000"/>
          </a:bodyPr>
          <a:lstStyle/>
          <a:p>
            <a:pPr indent="0" lvl="0" marL="0" marR="0" rtl="0" algn="ctr">
              <a:lnSpc>
                <a:spcPct val="90000"/>
              </a:lnSpc>
              <a:spcBef>
                <a:spcPts val="0"/>
              </a:spcBef>
              <a:spcAft>
                <a:spcPts val="0"/>
              </a:spcAft>
              <a:buClr>
                <a:srgbClr val="1F3864"/>
              </a:buClr>
              <a:buSzPct val="100000"/>
              <a:buFont typeface="Times New Roman"/>
              <a:buNone/>
            </a:pPr>
            <a:r>
              <a:rPr b="1" lang="ru-RU" sz="4800">
                <a:solidFill>
                  <a:srgbClr val="1F3864"/>
                </a:solidFill>
                <a:latin typeface="Times New Roman"/>
                <a:ea typeface="Times New Roman"/>
                <a:cs typeface="Times New Roman"/>
                <a:sym typeface="Times New Roman"/>
              </a:rPr>
              <a:t>Күнделікті мәзірдің мысалы</a:t>
            </a:r>
            <a:br>
              <a:rPr lang="ru-RU" sz="4800">
                <a:solidFill>
                  <a:schemeClr val="accent1"/>
                </a:solidFill>
                <a:latin typeface="Times New Roman"/>
                <a:ea typeface="Times New Roman"/>
                <a:cs typeface="Times New Roman"/>
                <a:sym typeface="Times New Roman"/>
              </a:rPr>
            </a:br>
            <a:endParaRPr sz="4800">
              <a:solidFill>
                <a:schemeClr val="accent1"/>
              </a:solidFill>
              <a:latin typeface="Calibri"/>
              <a:ea typeface="Calibri"/>
              <a:cs typeface="Calibri"/>
              <a:sym typeface="Calibri"/>
            </a:endParaRPr>
          </a:p>
        </p:txBody>
      </p:sp>
      <p:sp>
        <p:nvSpPr>
          <p:cNvPr id="144" name="Google Shape;144;p9"/>
          <p:cNvSpPr txBox="1"/>
          <p:nvPr/>
        </p:nvSpPr>
        <p:spPr>
          <a:xfrm>
            <a:off x="10030119" y="2250202"/>
            <a:ext cx="1828800" cy="13854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800">
                <a:solidFill>
                  <a:srgbClr val="1F3864"/>
                </a:solidFill>
                <a:latin typeface="Calibri"/>
                <a:ea typeface="Calibri"/>
                <a:cs typeface="Calibri"/>
                <a:sym typeface="Calibri"/>
              </a:rPr>
              <a:t>Жауап: тағамның шығуы</a:t>
            </a:r>
            <a:endParaRPr b="1" sz="2800">
              <a:solidFill>
                <a:srgbClr val="1F3864"/>
              </a:solidFill>
              <a:latin typeface="Calibri"/>
              <a:ea typeface="Calibri"/>
              <a:cs typeface="Calibri"/>
              <a:sym typeface="Calibri"/>
            </a:endParaRPr>
          </a:p>
        </p:txBody>
      </p:sp>
      <p:sp>
        <p:nvSpPr>
          <p:cNvPr id="145" name="Google Shape;145;p9"/>
          <p:cNvSpPr/>
          <p:nvPr/>
        </p:nvSpPr>
        <p:spPr>
          <a:xfrm>
            <a:off x="8775941" y="2785609"/>
            <a:ext cx="1159497" cy="565608"/>
          </a:xfrm>
          <a:prstGeom prst="leftArrow">
            <a:avLst>
              <a:gd fmla="val 50000" name="adj1"/>
              <a:gd fmla="val 50000" name="adj2"/>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2025-04-03T07:05:04Z</dcterms:created>
  <dc:creator>Academy of Preventive Medicine</dc:creator>
</cp:coreProperties>
</file>