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9"/>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401" r:id="rId30"/>
    <p:sldId id="402" r:id="rId31"/>
    <p:sldId id="403" r:id="rId32"/>
    <p:sldId id="404" r:id="rId33"/>
    <p:sldId id="405" r:id="rId34"/>
    <p:sldId id="406" r:id="rId35"/>
    <p:sldId id="407" r:id="rId36"/>
    <p:sldId id="408" r:id="rId37"/>
    <p:sldId id="285"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orbel" panose="020B0503020204020204" pitchFamily="34" charset="0"/>
      <p:regular r:id="rId44"/>
      <p:bold r:id="rId45"/>
      <p:italic r:id="rId46"/>
      <p:boldItalic r:id="rId47"/>
    </p:embeddedFont>
    <p:embeddedFont>
      <p:font typeface="Gill Sans" panose="020B0604020202020204" charset="0"/>
      <p:regular r:id="rId48"/>
      <p:bold r:id="rId49"/>
    </p:embeddedFont>
    <p:embeddedFont>
      <p:font typeface="NTR"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iznTmXkWEb4RH5mvX0TJyH/5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EDBB49-3289-4A8C-ACB7-C1BA92EE1908}">
  <a:tblStyle styleId="{F1EDBB49-3289-4A8C-ACB7-C1BA92EE1908}"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7"/>
          </a:solidFill>
        </a:fill>
      </a:tcStyle>
    </a:wholeTbl>
    <a:band1H>
      <a:tcTxStyle/>
      <a:tcStyle>
        <a:tcBdr/>
        <a:fill>
          <a:solidFill>
            <a:srgbClr val="FBDFCB"/>
          </a:solidFill>
        </a:fill>
      </a:tcStyle>
    </a:band1H>
    <a:band2H>
      <a:tcTxStyle/>
      <a:tcStyle>
        <a:tcBdr/>
      </a:tcStyle>
    </a:band2H>
    <a:band1V>
      <a:tcTxStyle/>
      <a:tcStyle>
        <a:tcBdr/>
        <a:fill>
          <a:solidFill>
            <a:srgbClr val="FBDFC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29A2E8A-1E07-467B-A437-D9CB61C4F1EE}"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EAE7"/>
          </a:solidFill>
        </a:fill>
      </a:tcStyle>
    </a:wholeTbl>
    <a:band1H>
      <a:tcTxStyle/>
      <a:tcStyle>
        <a:tcBdr/>
        <a:fill>
          <a:solidFill>
            <a:srgbClr val="EBD2CC"/>
          </a:solidFill>
        </a:fill>
      </a:tcStyle>
    </a:band1H>
    <a:band2H>
      <a:tcTxStyle/>
      <a:tcStyle>
        <a:tcBdr/>
      </a:tcStyle>
    </a:band2H>
    <a:band1V>
      <a:tcTxStyle/>
      <a:tcStyle>
        <a:tcBdr/>
        <a:fill>
          <a:solidFill>
            <a:srgbClr val="EBD2CC"/>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3"/>
          </a:solidFill>
        </a:fill>
      </a:tcStyle>
    </a:lastCol>
    <a:firstCol>
      <a:tcTxStyle b="on" i="off">
        <a:font>
          <a:latin typeface="Gill Sans MT"/>
          <a:ea typeface="Gill Sans MT"/>
          <a:cs typeface="Gill Sans MT"/>
        </a:font>
        <a:schemeClr val="lt1"/>
      </a:tcTxStyle>
      <a:tcStyle>
        <a:tcBdr/>
        <a:fill>
          <a:solidFill>
            <a:schemeClr val="accent3"/>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61631C0C-9586-464A-BD79-65AB597BF56E}"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4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0"/>
        <p:cNvGrpSpPr/>
        <p:nvPr/>
      </p:nvGrpSpPr>
      <p:grpSpPr>
        <a:xfrm>
          <a:off x="0" y="0"/>
          <a:ext cx="0" cy="0"/>
          <a:chOff x="0" y="0"/>
          <a:chExt cx="0" cy="0"/>
        </a:xfrm>
      </p:grpSpPr>
      <p:sp>
        <p:nvSpPr>
          <p:cNvPr id="81" name="Google Shape;81;p42"/>
          <p:cNvSpPr txBox="1">
            <a:spLocks noGrp="1"/>
          </p:cNvSpPr>
          <p:nvPr>
            <p:ph type="title"/>
          </p:nvPr>
        </p:nvSpPr>
        <p:spPr>
          <a:xfrm rot="5400000">
            <a:off x="4525077" y="2902017"/>
            <a:ext cx="4983480" cy="105396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2"/>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4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6"/>
        <p:cNvGrpSpPr/>
        <p:nvPr/>
      </p:nvGrpSpPr>
      <p:grpSpPr>
        <a:xfrm>
          <a:off x="0" y="0"/>
          <a:ext cx="0" cy="0"/>
          <a:chOff x="0" y="0"/>
          <a:chExt cx="0" cy="0"/>
        </a:xfrm>
      </p:grpSpPr>
      <p:sp>
        <p:nvSpPr>
          <p:cNvPr id="87" name="Google Shape;87;p43"/>
          <p:cNvSpPr/>
          <p:nvPr/>
        </p:nvSpPr>
        <p:spPr>
          <a:xfrm>
            <a:off x="457201" y="438150"/>
            <a:ext cx="8220075" cy="5957888"/>
          </a:xfrm>
          <a:prstGeom prst="roundRect">
            <a:avLst>
              <a:gd name="adj" fmla="val 2649"/>
            </a:avLst>
          </a:prstGeom>
          <a:solidFill>
            <a:schemeClr val="lt1">
              <a:alpha val="89803"/>
            </a:schemeClr>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989">
                <a:solidFill>
                  <a:schemeClr val="lt1"/>
                </a:solidFill>
                <a:latin typeface="Gill Sans"/>
                <a:ea typeface="Gill Sans"/>
                <a:cs typeface="Gill Sans"/>
                <a:sym typeface="Gill Sans"/>
              </a:rPr>
              <a:t> </a:t>
            </a:r>
            <a:endParaRPr/>
          </a:p>
        </p:txBody>
      </p:sp>
      <p:sp>
        <p:nvSpPr>
          <p:cNvPr id="88" name="Google Shape;88;p43"/>
          <p:cNvSpPr txBox="1">
            <a:spLocks noGrp="1"/>
          </p:cNvSpPr>
          <p:nvPr>
            <p:ph type="title"/>
          </p:nvPr>
        </p:nvSpPr>
        <p:spPr>
          <a:xfrm>
            <a:off x="457199" y="478895"/>
            <a:ext cx="8220075" cy="99430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2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9"/>
        <p:cNvGrpSpPr/>
        <p:nvPr/>
      </p:nvGrpSpPr>
      <p:grpSpPr>
        <a:xfrm>
          <a:off x="0" y="0"/>
          <a:ext cx="0" cy="0"/>
          <a:chOff x="0" y="0"/>
          <a:chExt cx="0" cy="0"/>
        </a:xfrm>
      </p:grpSpPr>
      <p:sp>
        <p:nvSpPr>
          <p:cNvPr id="90" name="Google Shape;90;p44"/>
          <p:cNvSpPr/>
          <p:nvPr/>
        </p:nvSpPr>
        <p:spPr>
          <a:xfrm>
            <a:off x="457201" y="438150"/>
            <a:ext cx="8220075" cy="5957888"/>
          </a:xfrm>
          <a:prstGeom prst="roundRect">
            <a:avLst>
              <a:gd name="adj" fmla="val 2649"/>
            </a:avLst>
          </a:prstGeom>
          <a:solidFill>
            <a:schemeClr val="lt1"/>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989">
                <a:solidFill>
                  <a:schemeClr val="lt1"/>
                </a:solidFill>
                <a:latin typeface="Gill Sans"/>
                <a:ea typeface="Gill Sans"/>
                <a:cs typeface="Gill Sans"/>
                <a:sym typeface="Gill Sans"/>
              </a:rPr>
              <a:t> </a:t>
            </a:r>
            <a:endParaRPr/>
          </a:p>
        </p:txBody>
      </p:sp>
      <p:sp>
        <p:nvSpPr>
          <p:cNvPr id="91" name="Google Shape;91;p44"/>
          <p:cNvSpPr txBox="1">
            <a:spLocks noGrp="1"/>
          </p:cNvSpPr>
          <p:nvPr>
            <p:ph type="title"/>
          </p:nvPr>
        </p:nvSpPr>
        <p:spPr>
          <a:xfrm>
            <a:off x="457199" y="485773"/>
            <a:ext cx="8220075" cy="1595581"/>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2933"/>
              <a:buFont typeface="Arial"/>
              <a:buNone/>
              <a:defRPr sz="2933"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4"/>
          <p:cNvSpPr txBox="1">
            <a:spLocks noGrp="1"/>
          </p:cNvSpPr>
          <p:nvPr>
            <p:ph type="body" idx="1"/>
          </p:nvPr>
        </p:nvSpPr>
        <p:spPr>
          <a:xfrm>
            <a:off x="457197" y="2153355"/>
            <a:ext cx="8220075" cy="4242683"/>
          </a:xfrm>
          <a:prstGeom prst="rect">
            <a:avLst/>
          </a:prstGeom>
          <a:noFill/>
          <a:ln>
            <a:noFill/>
          </a:ln>
        </p:spPr>
        <p:txBody>
          <a:bodyPr spcFirstLastPara="1" wrap="square" lIns="91425" tIns="45700" rIns="91425" bIns="45700" anchor="t" anchorCtr="0">
            <a:normAutofit/>
          </a:bodyPr>
          <a:lstStyle>
            <a:lvl1pPr marL="457200" lvl="0" indent="-312420" algn="l">
              <a:lnSpc>
                <a:spcPct val="100000"/>
              </a:lnSpc>
              <a:spcBef>
                <a:spcPts val="1000"/>
              </a:spcBef>
              <a:spcAft>
                <a:spcPts val="0"/>
              </a:spcAft>
              <a:buSzPts val="1320"/>
              <a:buChar char="•"/>
              <a:defRPr sz="1320">
                <a:latin typeface="NTR"/>
                <a:ea typeface="NTR"/>
                <a:cs typeface="NTR"/>
                <a:sym typeface="NTR"/>
              </a:defRPr>
            </a:lvl1pPr>
            <a:lvl2pPr marL="914400" lvl="1" indent="-303085" algn="l">
              <a:lnSpc>
                <a:spcPct val="100000"/>
              </a:lnSpc>
              <a:spcBef>
                <a:spcPts val="1000"/>
              </a:spcBef>
              <a:spcAft>
                <a:spcPts val="0"/>
              </a:spcAft>
              <a:buSzPts val="1173"/>
              <a:buChar char="•"/>
              <a:defRPr sz="1173">
                <a:latin typeface="NTR"/>
                <a:ea typeface="NTR"/>
                <a:cs typeface="NTR"/>
                <a:sym typeface="NTR"/>
              </a:defRPr>
            </a:lvl2pPr>
            <a:lvl3pPr marL="1371600" lvl="2" indent="-293814" algn="l">
              <a:lnSpc>
                <a:spcPct val="100000"/>
              </a:lnSpc>
              <a:spcBef>
                <a:spcPts val="1000"/>
              </a:spcBef>
              <a:spcAft>
                <a:spcPts val="0"/>
              </a:spcAft>
              <a:buSzPts val="1027"/>
              <a:buChar char="•"/>
              <a:defRPr sz="1027">
                <a:latin typeface="NTR"/>
                <a:ea typeface="NTR"/>
                <a:cs typeface="NTR"/>
                <a:sym typeface="NTR"/>
              </a:defRPr>
            </a:lvl3pPr>
            <a:lvl4pPr marL="1828800" lvl="3" indent="-293814" algn="l">
              <a:lnSpc>
                <a:spcPct val="100000"/>
              </a:lnSpc>
              <a:spcBef>
                <a:spcPts val="1000"/>
              </a:spcBef>
              <a:spcAft>
                <a:spcPts val="0"/>
              </a:spcAft>
              <a:buSzPts val="1027"/>
              <a:buChar char="•"/>
              <a:defRPr sz="1027">
                <a:latin typeface="NTR"/>
                <a:ea typeface="NTR"/>
                <a:cs typeface="NTR"/>
                <a:sym typeface="NTR"/>
              </a:defRPr>
            </a:lvl4pPr>
            <a:lvl5pPr marL="2286000" lvl="4" indent="-293814" algn="l">
              <a:lnSpc>
                <a:spcPct val="100000"/>
              </a:lnSpc>
              <a:spcBef>
                <a:spcPts val="1000"/>
              </a:spcBef>
              <a:spcAft>
                <a:spcPts val="0"/>
              </a:spcAft>
              <a:buSzPts val="1027"/>
              <a:buChar char="•"/>
              <a:defRPr sz="1027">
                <a:latin typeface="NTR"/>
                <a:ea typeface="NTR"/>
                <a:cs typeface="NTR"/>
                <a:sym typeface="NT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B106E36-FD25-4E2D-B0AA-010F637433A0}" type="datetimeFigureOut">
              <a:rPr lang="ru-RU" smtClean="0"/>
              <a:pPr/>
              <a:t>30.04.2025</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272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12169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5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76252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39625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788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9"/>
        <p:cNvGrpSpPr/>
        <p:nvPr/>
      </p:nvGrpSpPr>
      <p:grpSpPr>
        <a:xfrm>
          <a:off x="0" y="0"/>
          <a:ext cx="0" cy="0"/>
          <a:chOff x="0" y="0"/>
          <a:chExt cx="0" cy="0"/>
        </a:xfrm>
      </p:grpSpPr>
      <p:sp>
        <p:nvSpPr>
          <p:cNvPr id="20" name="Google Shape;20;p33"/>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3"/>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2" name="Google Shape;22;p3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53013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a:t>Образец заголовка</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6663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970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49536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30.04.2025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0698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5B6D267E-5DA4-4C68-830B-4C3B1C000E4D}"/>
              </a:ext>
            </a:extLst>
          </p:cNvPr>
          <p:cNvSpPr/>
          <p:nvPr userDrawn="1"/>
        </p:nvSpPr>
        <p:spPr bwMode="auto">
          <a:xfrm>
            <a:off x="457201"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990" dirty="0"/>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39049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E81384C-2B27-5B75-5677-4D07DF72119F}"/>
              </a:ext>
            </a:extLst>
          </p:cNvPr>
          <p:cNvSpPr/>
          <p:nvPr userDrawn="1"/>
        </p:nvSpPr>
        <p:spPr bwMode="auto">
          <a:xfrm>
            <a:off x="457201"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990" dirty="0"/>
              <a:t> </a:t>
            </a:r>
          </a:p>
        </p:txBody>
      </p:sp>
      <p:sp>
        <p:nvSpPr>
          <p:cNvPr id="2" name="Title 1"/>
          <p:cNvSpPr>
            <a:spLocks noGrp="1"/>
          </p:cNvSpPr>
          <p:nvPr>
            <p:ph type="title"/>
          </p:nvPr>
        </p:nvSpPr>
        <p:spPr>
          <a:xfrm>
            <a:off x="457199" y="485773"/>
            <a:ext cx="8220075" cy="1595581"/>
          </a:xfrm>
        </p:spPr>
        <p:txBody>
          <a:bodyPr>
            <a:normAutofit/>
          </a:bodyPr>
          <a:lstStyle>
            <a:lvl1pPr>
              <a:defRPr sz="2933"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5"/>
            <a:ext cx="8220075" cy="4242683"/>
          </a:xfrm>
        </p:spPr>
        <p:txBody>
          <a:bodyPr/>
          <a:lstStyle>
            <a:lvl1pPr>
              <a:defRPr sz="1320">
                <a:latin typeface="Sassoon Infant Rg" panose="02000503030000020003" pitchFamily="50" charset="0"/>
                <a:ea typeface="Sassoon Infant Rg" panose="02000503030000020003" pitchFamily="50" charset="0"/>
              </a:defRPr>
            </a:lvl1pPr>
            <a:lvl2pPr>
              <a:defRPr sz="1173">
                <a:latin typeface="Sassoon Infant Rg" panose="02000503030000020003" pitchFamily="50" charset="0"/>
                <a:ea typeface="Sassoon Infant Rg" panose="02000503030000020003" pitchFamily="50" charset="0"/>
              </a:defRPr>
            </a:lvl2pPr>
            <a:lvl3pPr>
              <a:defRPr sz="1027">
                <a:latin typeface="Sassoon Infant Rg" panose="02000503030000020003" pitchFamily="50" charset="0"/>
                <a:ea typeface="Sassoon Infant Rg" panose="02000503030000020003" pitchFamily="50" charset="0"/>
              </a:defRPr>
            </a:lvl3pPr>
            <a:lvl4pPr>
              <a:defRPr sz="1027">
                <a:latin typeface="Sassoon Infant Rg" panose="02000503030000020003" pitchFamily="50" charset="0"/>
                <a:ea typeface="Sassoon Infant Rg" panose="02000503030000020003" pitchFamily="50" charset="0"/>
              </a:defRPr>
            </a:lvl4pPr>
            <a:lvl5pPr>
              <a:defRPr sz="1027">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005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5"/>
        <p:cNvGrpSpPr/>
        <p:nvPr/>
      </p:nvGrpSpPr>
      <p:grpSpPr>
        <a:xfrm>
          <a:off x="0" y="0"/>
          <a:ext cx="0" cy="0"/>
          <a:chOff x="0" y="0"/>
          <a:chExt cx="0" cy="0"/>
        </a:xfrm>
      </p:grpSpPr>
      <p:sp>
        <p:nvSpPr>
          <p:cNvPr id="26" name="Google Shape;26;p34"/>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4"/>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3F3F3F"/>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28" name="Google Shape;28;p3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dk1"/>
                </a:solidFill>
              </a:defRPr>
            </a:lvl1pPr>
            <a:lvl2pPr marL="914400" lvl="1" indent="-228600" algn="l">
              <a:lnSpc>
                <a:spcPct val="100000"/>
              </a:lnSpc>
              <a:spcBef>
                <a:spcPts val="1000"/>
              </a:spcBef>
              <a:spcAft>
                <a:spcPts val="0"/>
              </a:spcAft>
              <a:buSzPts val="1900"/>
              <a:buNone/>
              <a:defRPr sz="19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34" name="Google Shape;34;p3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0" name="Google Shape;40;p36"/>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1" name="Google Shape;41;p36"/>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6" name="Google Shape;46;p37"/>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7" name="Google Shape;47;p37"/>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37"/>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9" name="Google Shape;49;p3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
        <p:nvSpPr>
          <p:cNvPr id="52" name="Google Shape;52;p37"/>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39"/>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9"/>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9"/>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62" name="Google Shape;62;p39"/>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63" name="Google Shape;63;p3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6"/>
        <p:cNvGrpSpPr/>
        <p:nvPr/>
      </p:nvGrpSpPr>
      <p:grpSpPr>
        <a:xfrm>
          <a:off x="0" y="0"/>
          <a:ext cx="0" cy="0"/>
          <a:chOff x="0" y="0"/>
          <a:chExt cx="0" cy="0"/>
        </a:xfrm>
      </p:grpSpPr>
      <p:sp>
        <p:nvSpPr>
          <p:cNvPr id="67" name="Google Shape;67;p40"/>
          <p:cNvSpPr/>
          <p:nvPr/>
        </p:nvSpPr>
        <p:spPr>
          <a:xfrm>
            <a:off x="1" y="0"/>
            <a:ext cx="4571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0"/>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0"/>
          <p:cNvSpPr>
            <a:spLocks noGrp="1"/>
          </p:cNvSpPr>
          <p:nvPr>
            <p:ph type="pic" idx="2"/>
          </p:nvPr>
        </p:nvSpPr>
        <p:spPr>
          <a:xfrm>
            <a:off x="4572000" y="-42172"/>
            <a:ext cx="4576573" cy="6858000"/>
          </a:xfrm>
          <a:prstGeom prst="rect">
            <a:avLst/>
          </a:prstGeom>
          <a:solidFill>
            <a:srgbClr val="BFBFBF"/>
          </a:solidFill>
          <a:ln>
            <a:noFill/>
          </a:ln>
        </p:spPr>
      </p:sp>
      <p:sp>
        <p:nvSpPr>
          <p:cNvPr id="70" name="Google Shape;70;p40"/>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1" name="Google Shape;71;p4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1606045" y="964692"/>
            <a:ext cx="593775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2" name="Google Shape;12;p3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3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3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B106E36-FD25-4E2D-B0AA-010F637433A0}" type="datetimeFigureOut">
              <a:rPr lang="ru-RU" smtClean="0"/>
              <a:pPr/>
              <a:t>30.04.2025</a:t>
            </a:fld>
            <a:endParaRPr lang="ru-R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ru-R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8637290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kachestvo.pro/upload/medialibrary/17f/17fd17a1380f8f05aef7c675b0687671.jp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p:nvPr/>
        </p:nvSpPr>
        <p:spPr>
          <a:xfrm>
            <a:off x="1043608" y="1124744"/>
            <a:ext cx="7452900" cy="378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000" b="1">
                <a:solidFill>
                  <a:srgbClr val="475A60"/>
                </a:solidFill>
                <a:latin typeface="Times New Roman"/>
                <a:ea typeface="Times New Roman"/>
                <a:cs typeface="Times New Roman"/>
                <a:sym typeface="Times New Roman"/>
              </a:rPr>
              <a:t>Білім беру ұйымдарында мәзірді қалыптастыру принциптері.</a:t>
            </a:r>
            <a:endParaRPr sz="4000" b="1">
              <a:solidFill>
                <a:srgbClr val="475A60"/>
              </a:solidFill>
              <a:latin typeface="Times New Roman"/>
              <a:ea typeface="Times New Roman"/>
              <a:cs typeface="Times New Roman"/>
              <a:sym typeface="Times New Roman"/>
            </a:endParaRPr>
          </a:p>
          <a:p>
            <a:pPr marL="0" marR="0" lvl="0" indent="0" algn="ctr" rtl="0">
              <a:spcBef>
                <a:spcPts val="0"/>
              </a:spcBef>
              <a:spcAft>
                <a:spcPts val="0"/>
              </a:spcAft>
              <a:buNone/>
            </a:pPr>
            <a:r>
              <a:rPr lang="ru-RU" sz="4000" b="1">
                <a:solidFill>
                  <a:srgbClr val="475A60"/>
                </a:solidFill>
                <a:latin typeface="Times New Roman"/>
                <a:ea typeface="Times New Roman"/>
                <a:cs typeface="Times New Roman"/>
                <a:sym typeface="Times New Roman"/>
              </a:rPr>
              <a:t>Оқушылардың ерекше диеталық қажеттіліктері.</a:t>
            </a:r>
            <a:endParaRPr sz="4000" b="1">
              <a:solidFill>
                <a:srgbClr val="475A60"/>
              </a:solidFill>
              <a:latin typeface="Times New Roman"/>
              <a:ea typeface="Times New Roman"/>
              <a:cs typeface="Times New Roman"/>
              <a:sym typeface="Times New Roman"/>
            </a:endParaRPr>
          </a:p>
          <a:p>
            <a:pPr marL="0" marR="0" lvl="0" indent="0" algn="ctr" rtl="0">
              <a:spcBef>
                <a:spcPts val="0"/>
              </a:spcBef>
              <a:spcAft>
                <a:spcPts val="0"/>
              </a:spcAft>
              <a:buNone/>
            </a:pPr>
            <a:r>
              <a:rPr lang="ru-RU" sz="4000" b="1">
                <a:solidFill>
                  <a:srgbClr val="475A60"/>
                </a:solidFill>
                <a:latin typeface="Times New Roman"/>
                <a:ea typeface="Times New Roman"/>
                <a:cs typeface="Times New Roman"/>
                <a:sym typeface="Times New Roman"/>
              </a:rPr>
              <a:t>Типтік мәзірлер.</a:t>
            </a:r>
            <a:endParaRPr sz="4000" b="1">
              <a:solidFill>
                <a:srgbClr val="475A6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p:nvPr/>
        </p:nvSpPr>
        <p:spPr>
          <a:xfrm>
            <a:off x="755551" y="587722"/>
            <a:ext cx="76329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Тұзды пайдалану</a:t>
            </a:r>
            <a:endParaRPr sz="3200">
              <a:solidFill>
                <a:srgbClr val="475A60"/>
              </a:solidFill>
              <a:latin typeface="Gill Sans"/>
              <a:ea typeface="Gill Sans"/>
              <a:cs typeface="Gill Sans"/>
              <a:sym typeface="Gill Sans"/>
            </a:endParaRPr>
          </a:p>
        </p:txBody>
      </p:sp>
      <p:sp>
        <p:nvSpPr>
          <p:cNvPr id="175" name="Google Shape;175;p12"/>
          <p:cNvSpPr txBox="1"/>
          <p:nvPr/>
        </p:nvSpPr>
        <p:spPr>
          <a:xfrm>
            <a:off x="447150" y="1328950"/>
            <a:ext cx="8249700" cy="5418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480"/>
              </a:spcBef>
              <a:spcAft>
                <a:spcPts val="0"/>
              </a:spcAft>
              <a:buNone/>
            </a:pPr>
            <a:r>
              <a:rPr lang="ru-RU" sz="2400">
                <a:solidFill>
                  <a:srgbClr val="475A60"/>
                </a:solidFill>
                <a:latin typeface="Times New Roman"/>
                <a:ea typeface="Times New Roman"/>
                <a:cs typeface="Times New Roman"/>
                <a:sym typeface="Times New Roman"/>
              </a:rPr>
              <a:t>Тағам дайындау барысында тұз қолданылған кезде тамақтану жиілігіне байланысты келесі тәуліктік норма ескеріледі:</a:t>
            </a:r>
            <a:endParaRPr sz="2400">
              <a:solidFill>
                <a:srgbClr val="475A60"/>
              </a:solidFill>
              <a:latin typeface="Times New Roman"/>
              <a:ea typeface="Times New Roman"/>
              <a:cs typeface="Times New Roman"/>
              <a:sym typeface="Times New Roman"/>
            </a:endParaRPr>
          </a:p>
          <a:p>
            <a:pPr marL="457200" marR="0" lvl="0" indent="-381000" algn="just" rtl="0">
              <a:lnSpc>
                <a:spcPct val="100000"/>
              </a:lnSpc>
              <a:spcBef>
                <a:spcPts val="480"/>
              </a:spcBef>
              <a:spcAft>
                <a:spcPts val="0"/>
              </a:spcAft>
              <a:buClr>
                <a:srgbClr val="475A60"/>
              </a:buClr>
              <a:buSzPts val="2400"/>
              <a:buFont typeface="Times New Roman"/>
              <a:buChar char="●"/>
            </a:pPr>
            <a:r>
              <a:rPr lang="ru-RU" sz="2400">
                <a:solidFill>
                  <a:srgbClr val="475A60"/>
                </a:solidFill>
                <a:latin typeface="Times New Roman"/>
                <a:ea typeface="Times New Roman"/>
                <a:cs typeface="Times New Roman"/>
                <a:sym typeface="Times New Roman"/>
              </a:rPr>
              <a:t>2–3 жастағы балалар үшін тәулігіне 2 грамнан аспауы тиіс;</a:t>
            </a:r>
            <a:endParaRPr sz="2400">
              <a:solidFill>
                <a:srgbClr val="475A60"/>
              </a:solidFill>
              <a:latin typeface="Times New Roman"/>
              <a:ea typeface="Times New Roman"/>
              <a:cs typeface="Times New Roman"/>
              <a:sym typeface="Times New Roman"/>
            </a:endParaRPr>
          </a:p>
          <a:p>
            <a:pPr marL="457200" marR="0" lvl="0" indent="-381000" algn="just" rtl="0">
              <a:lnSpc>
                <a:spcPct val="100000"/>
              </a:lnSpc>
              <a:spcBef>
                <a:spcPts val="0"/>
              </a:spcBef>
              <a:spcAft>
                <a:spcPts val="0"/>
              </a:spcAft>
              <a:buClr>
                <a:srgbClr val="475A60"/>
              </a:buClr>
              <a:buSzPts val="2400"/>
              <a:buFont typeface="Times New Roman"/>
              <a:buChar char="●"/>
            </a:pPr>
            <a:r>
              <a:rPr lang="ru-RU" sz="2400">
                <a:solidFill>
                  <a:srgbClr val="475A60"/>
                </a:solidFill>
                <a:latin typeface="Times New Roman"/>
                <a:ea typeface="Times New Roman"/>
                <a:cs typeface="Times New Roman"/>
                <a:sym typeface="Times New Roman"/>
              </a:rPr>
              <a:t>4–6 жастағы балалар үшін – 2,5 грамнан аспауы тиіс;</a:t>
            </a:r>
            <a:endParaRPr sz="2400">
              <a:solidFill>
                <a:srgbClr val="475A60"/>
              </a:solidFill>
              <a:latin typeface="Times New Roman"/>
              <a:ea typeface="Times New Roman"/>
              <a:cs typeface="Times New Roman"/>
              <a:sym typeface="Times New Roman"/>
            </a:endParaRPr>
          </a:p>
          <a:p>
            <a:pPr marL="457200" marR="0" lvl="0" indent="-381000" algn="just" rtl="0">
              <a:lnSpc>
                <a:spcPct val="100000"/>
              </a:lnSpc>
              <a:spcBef>
                <a:spcPts val="0"/>
              </a:spcBef>
              <a:spcAft>
                <a:spcPts val="0"/>
              </a:spcAft>
              <a:buClr>
                <a:srgbClr val="475A60"/>
              </a:buClr>
              <a:buSzPts val="2400"/>
              <a:buFont typeface="Times New Roman"/>
              <a:buChar char="●"/>
            </a:pPr>
            <a:r>
              <a:rPr lang="ru-RU" sz="2400">
                <a:solidFill>
                  <a:srgbClr val="475A60"/>
                </a:solidFill>
                <a:latin typeface="Times New Roman"/>
                <a:ea typeface="Times New Roman"/>
                <a:cs typeface="Times New Roman"/>
                <a:sym typeface="Times New Roman"/>
              </a:rPr>
              <a:t>1–4 сынып оқушылары үшін – 3 грамнан аспауы тиіс;</a:t>
            </a:r>
            <a:endParaRPr sz="2400">
              <a:solidFill>
                <a:srgbClr val="475A60"/>
              </a:solidFill>
              <a:latin typeface="Times New Roman"/>
              <a:ea typeface="Times New Roman"/>
              <a:cs typeface="Times New Roman"/>
              <a:sym typeface="Times New Roman"/>
            </a:endParaRPr>
          </a:p>
          <a:p>
            <a:pPr marL="457200" marR="0" lvl="0" indent="-381000" algn="just" rtl="0">
              <a:lnSpc>
                <a:spcPct val="100000"/>
              </a:lnSpc>
              <a:spcBef>
                <a:spcPts val="0"/>
              </a:spcBef>
              <a:spcAft>
                <a:spcPts val="0"/>
              </a:spcAft>
              <a:buClr>
                <a:srgbClr val="475A60"/>
              </a:buClr>
              <a:buSzPts val="2400"/>
              <a:buFont typeface="Times New Roman"/>
              <a:buChar char="●"/>
            </a:pPr>
            <a:r>
              <a:rPr lang="ru-RU" sz="2400">
                <a:solidFill>
                  <a:srgbClr val="475A60"/>
                </a:solidFill>
                <a:latin typeface="Times New Roman"/>
                <a:ea typeface="Times New Roman"/>
                <a:cs typeface="Times New Roman"/>
                <a:sym typeface="Times New Roman"/>
              </a:rPr>
              <a:t>5–11(12) сынып оқушылары үшін – 4 грамнан аспауы тиіс.</a:t>
            </a:r>
            <a:endParaRPr sz="2400">
              <a:solidFill>
                <a:srgbClr val="475A60"/>
              </a:solidFill>
              <a:latin typeface="Times New Roman"/>
              <a:ea typeface="Times New Roman"/>
              <a:cs typeface="Times New Roman"/>
              <a:sym typeface="Times New Roman"/>
            </a:endParaRPr>
          </a:p>
          <a:p>
            <a:pPr marL="0" marR="0" lvl="0" indent="0" algn="just" rtl="0">
              <a:lnSpc>
                <a:spcPct val="100000"/>
              </a:lnSpc>
              <a:spcBef>
                <a:spcPts val="480"/>
              </a:spcBef>
              <a:spcAft>
                <a:spcPts val="0"/>
              </a:spcAft>
              <a:buNone/>
            </a:pPr>
            <a:r>
              <a:rPr lang="ru-RU" sz="2400">
                <a:solidFill>
                  <a:srgbClr val="475A60"/>
                </a:solidFill>
                <a:latin typeface="Times New Roman"/>
                <a:ea typeface="Times New Roman"/>
                <a:cs typeface="Times New Roman"/>
                <a:sym typeface="Times New Roman"/>
              </a:rPr>
              <a:t>Тағам дайындауда тек йодталған тұз қолданылады.</a:t>
            </a:r>
            <a:endParaRPr sz="2400">
              <a:solidFill>
                <a:srgbClr val="475A60"/>
              </a:solidFill>
              <a:latin typeface="Times New Roman"/>
              <a:ea typeface="Times New Roman"/>
              <a:cs typeface="Times New Roman"/>
              <a:sym typeface="Times New Roman"/>
            </a:endParaRPr>
          </a:p>
          <a:p>
            <a:pPr marL="0" marR="0" lvl="0" indent="0" algn="just" rtl="0">
              <a:lnSpc>
                <a:spcPct val="100000"/>
              </a:lnSpc>
              <a:spcBef>
                <a:spcPts val="480"/>
              </a:spcBef>
              <a:spcAft>
                <a:spcPts val="0"/>
              </a:spcAft>
              <a:buNone/>
            </a:pPr>
            <a:r>
              <a:rPr lang="ru-RU" sz="2400">
                <a:solidFill>
                  <a:srgbClr val="475A60"/>
                </a:solidFill>
                <a:latin typeface="Times New Roman"/>
                <a:ea typeface="Times New Roman"/>
                <a:cs typeface="Times New Roman"/>
                <a:sym typeface="Times New Roman"/>
              </a:rPr>
              <a:t>Дәм үстелдеріне қосымша тұз салғыштар қойылмайды, тағамға қосымша тұз салуға жол берілмейді.</a:t>
            </a:r>
            <a:endParaRPr sz="2400">
              <a:solidFill>
                <a:srgbClr val="475A60"/>
              </a:solidFill>
              <a:latin typeface="Times New Roman"/>
              <a:ea typeface="Times New Roman"/>
              <a:cs typeface="Times New Roman"/>
              <a:sym typeface="Times New Roman"/>
            </a:endParaRPr>
          </a:p>
          <a:p>
            <a:pPr marL="0" marR="0" lvl="0" indent="0" algn="just" rtl="0">
              <a:lnSpc>
                <a:spcPct val="100000"/>
              </a:lnSpc>
              <a:spcBef>
                <a:spcPts val="480"/>
              </a:spcBef>
              <a:spcAft>
                <a:spcPts val="0"/>
              </a:spcAft>
              <a:buNone/>
            </a:pPr>
            <a:r>
              <a:rPr lang="ru-RU" sz="2400">
                <a:solidFill>
                  <a:srgbClr val="475A60"/>
                </a:solidFill>
                <a:latin typeface="Times New Roman"/>
                <a:ea typeface="Times New Roman"/>
                <a:cs typeface="Times New Roman"/>
                <a:sym typeface="Times New Roman"/>
              </a:rPr>
              <a:t>Дайын өнімнің 100 грамына шаққанда тұз мөлшері 0,3 грамнан (дайын өнім салмағының 0,3%-нан) аспауы тиіс.</a:t>
            </a:r>
            <a:endParaRPr sz="24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p:nvPr/>
        </p:nvSpPr>
        <p:spPr>
          <a:xfrm>
            <a:off x="755551" y="312100"/>
            <a:ext cx="76329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Қантты пайдалану</a:t>
            </a:r>
            <a:endParaRPr sz="3200">
              <a:solidFill>
                <a:srgbClr val="475A60"/>
              </a:solidFill>
              <a:latin typeface="Gill Sans"/>
              <a:ea typeface="Gill Sans"/>
              <a:cs typeface="Gill Sans"/>
              <a:sym typeface="Gill Sans"/>
            </a:endParaRPr>
          </a:p>
        </p:txBody>
      </p:sp>
      <p:sp>
        <p:nvSpPr>
          <p:cNvPr id="181" name="Google Shape;181;p13"/>
          <p:cNvSpPr txBox="1"/>
          <p:nvPr/>
        </p:nvSpPr>
        <p:spPr>
          <a:xfrm>
            <a:off x="527700" y="1172525"/>
            <a:ext cx="8088600" cy="554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rgbClr val="475A60"/>
                </a:solidFill>
                <a:latin typeface="Times New Roman"/>
                <a:ea typeface="Times New Roman"/>
                <a:cs typeface="Times New Roman"/>
                <a:sym typeface="Times New Roman"/>
              </a:rPr>
              <a:t>Тағам дайындау барысында қант қолданылған кезде тамақтану жиілігіне байланысты келесі тәуліктік норма ескеріледі:</a:t>
            </a:r>
            <a:endParaRPr sz="2400">
              <a:solidFill>
                <a:srgbClr val="475A60"/>
              </a:solidFill>
              <a:latin typeface="Times New Roman"/>
              <a:ea typeface="Times New Roman"/>
              <a:cs typeface="Times New Roman"/>
              <a:sym typeface="Times New Roman"/>
            </a:endParaRPr>
          </a:p>
          <a:p>
            <a:pPr marL="457200" marR="0" lvl="0" indent="-381000" algn="l" rtl="0">
              <a:spcBef>
                <a:spcPts val="0"/>
              </a:spcBef>
              <a:spcAft>
                <a:spcPts val="0"/>
              </a:spcAft>
              <a:buClr>
                <a:srgbClr val="475A60"/>
              </a:buClr>
              <a:buSzPts val="2400"/>
              <a:buFont typeface="Times New Roman"/>
              <a:buChar char="●"/>
            </a:pPr>
            <a:r>
              <a:rPr lang="ru-RU" sz="2400">
                <a:solidFill>
                  <a:srgbClr val="475A60"/>
                </a:solidFill>
                <a:latin typeface="Times New Roman"/>
                <a:ea typeface="Times New Roman"/>
                <a:cs typeface="Times New Roman"/>
                <a:sym typeface="Times New Roman"/>
              </a:rPr>
              <a:t>2–3 жастағы балалар үшін – бір балаға тәулігіне 17 грамнан аспауы тиіс;</a:t>
            </a:r>
            <a:endParaRPr sz="2400">
              <a:solidFill>
                <a:srgbClr val="475A60"/>
              </a:solidFill>
              <a:latin typeface="Times New Roman"/>
              <a:ea typeface="Times New Roman"/>
              <a:cs typeface="Times New Roman"/>
              <a:sym typeface="Times New Roman"/>
            </a:endParaRPr>
          </a:p>
          <a:p>
            <a:pPr marL="457200" marR="0" lvl="0" indent="-381000" algn="l" rtl="0">
              <a:spcBef>
                <a:spcPts val="0"/>
              </a:spcBef>
              <a:spcAft>
                <a:spcPts val="0"/>
              </a:spcAft>
              <a:buClr>
                <a:srgbClr val="475A60"/>
              </a:buClr>
              <a:buSzPts val="2400"/>
              <a:buFont typeface="Times New Roman"/>
              <a:buChar char="●"/>
            </a:pPr>
            <a:r>
              <a:rPr lang="ru-RU" sz="2400">
                <a:solidFill>
                  <a:srgbClr val="475A60"/>
                </a:solidFill>
                <a:latin typeface="Times New Roman"/>
                <a:ea typeface="Times New Roman"/>
                <a:cs typeface="Times New Roman"/>
                <a:sym typeface="Times New Roman"/>
              </a:rPr>
              <a:t>4–6 жастағы балалар үшін – 22 грамнан аспауы тиіс;</a:t>
            </a:r>
            <a:endParaRPr sz="2400">
              <a:solidFill>
                <a:srgbClr val="475A60"/>
              </a:solidFill>
              <a:latin typeface="Times New Roman"/>
              <a:ea typeface="Times New Roman"/>
              <a:cs typeface="Times New Roman"/>
              <a:sym typeface="Times New Roman"/>
            </a:endParaRPr>
          </a:p>
          <a:p>
            <a:pPr marL="457200" marR="0" lvl="0" indent="-381000" algn="l" rtl="0">
              <a:spcBef>
                <a:spcPts val="0"/>
              </a:spcBef>
              <a:spcAft>
                <a:spcPts val="0"/>
              </a:spcAft>
              <a:buClr>
                <a:srgbClr val="475A60"/>
              </a:buClr>
              <a:buSzPts val="2400"/>
              <a:buFont typeface="Times New Roman"/>
              <a:buChar char="●"/>
            </a:pPr>
            <a:r>
              <a:rPr lang="ru-RU" sz="2400">
                <a:solidFill>
                  <a:srgbClr val="475A60"/>
                </a:solidFill>
                <a:latin typeface="Times New Roman"/>
                <a:ea typeface="Times New Roman"/>
                <a:cs typeface="Times New Roman"/>
                <a:sym typeface="Times New Roman"/>
              </a:rPr>
              <a:t>1–4 сынып оқушылары үшін – 26 грамнан аспауы тиіс;</a:t>
            </a:r>
            <a:endParaRPr sz="2400">
              <a:solidFill>
                <a:srgbClr val="475A60"/>
              </a:solidFill>
              <a:latin typeface="Times New Roman"/>
              <a:ea typeface="Times New Roman"/>
              <a:cs typeface="Times New Roman"/>
              <a:sym typeface="Times New Roman"/>
            </a:endParaRPr>
          </a:p>
          <a:p>
            <a:pPr marL="457200" marR="0" lvl="0" indent="-381000" algn="l" rtl="0">
              <a:spcBef>
                <a:spcPts val="0"/>
              </a:spcBef>
              <a:spcAft>
                <a:spcPts val="0"/>
              </a:spcAft>
              <a:buClr>
                <a:srgbClr val="475A60"/>
              </a:buClr>
              <a:buSzPts val="2400"/>
              <a:buFont typeface="Times New Roman"/>
              <a:buChar char="●"/>
            </a:pPr>
            <a:r>
              <a:rPr lang="ru-RU" sz="2400">
                <a:solidFill>
                  <a:srgbClr val="475A60"/>
                </a:solidFill>
                <a:latin typeface="Times New Roman"/>
                <a:ea typeface="Times New Roman"/>
                <a:cs typeface="Times New Roman"/>
                <a:sym typeface="Times New Roman"/>
              </a:rPr>
              <a:t>5–7 сынып оқушылары үшін – 31 грамнан аспауы тиіс;</a:t>
            </a:r>
            <a:endParaRPr sz="2400">
              <a:solidFill>
                <a:srgbClr val="475A60"/>
              </a:solidFill>
              <a:latin typeface="Times New Roman"/>
              <a:ea typeface="Times New Roman"/>
              <a:cs typeface="Times New Roman"/>
              <a:sym typeface="Times New Roman"/>
            </a:endParaRPr>
          </a:p>
          <a:p>
            <a:pPr marL="457200" marR="0" lvl="0" indent="-381000" algn="l" rtl="0">
              <a:spcBef>
                <a:spcPts val="0"/>
              </a:spcBef>
              <a:spcAft>
                <a:spcPts val="0"/>
              </a:spcAft>
              <a:buClr>
                <a:srgbClr val="475A60"/>
              </a:buClr>
              <a:buSzPts val="2400"/>
              <a:buFont typeface="Times New Roman"/>
              <a:buChar char="●"/>
            </a:pPr>
            <a:r>
              <a:rPr lang="ru-RU" sz="2400">
                <a:solidFill>
                  <a:srgbClr val="475A60"/>
                </a:solidFill>
                <a:latin typeface="Times New Roman"/>
                <a:ea typeface="Times New Roman"/>
                <a:cs typeface="Times New Roman"/>
                <a:sym typeface="Times New Roman"/>
              </a:rPr>
              <a:t>8–11(12) сынып оқушылары үшін – 34 грамнан аспауы тиіс.</a:t>
            </a:r>
            <a:endParaRPr sz="24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endParaRPr sz="24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2400">
                <a:solidFill>
                  <a:srgbClr val="475A60"/>
                </a:solidFill>
                <a:latin typeface="Times New Roman"/>
                <a:ea typeface="Times New Roman"/>
                <a:cs typeface="Times New Roman"/>
                <a:sym typeface="Times New Roman"/>
              </a:rPr>
              <a:t>Дайын өнімнің 100 грамына шаққанда қосылған қант мөлшері 5 грамнан (дайын өнім салмағының 5%-нан) аспауы тиіс.</a:t>
            </a:r>
            <a:endParaRPr sz="24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p:nvPr/>
        </p:nvSpPr>
        <p:spPr>
          <a:xfrm>
            <a:off x="1861348" y="403270"/>
            <a:ext cx="5421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200" b="1">
                <a:solidFill>
                  <a:srgbClr val="475A60"/>
                </a:solidFill>
                <a:latin typeface="Times New Roman"/>
                <a:ea typeface="Times New Roman"/>
                <a:cs typeface="Times New Roman"/>
                <a:sym typeface="Times New Roman"/>
              </a:rPr>
              <a:t>Дұрыс тамақтану тәрелкесі</a:t>
            </a:r>
            <a:endParaRPr sz="3200" b="1">
              <a:solidFill>
                <a:srgbClr val="475A60"/>
              </a:solidFill>
              <a:latin typeface="Times New Roman"/>
              <a:ea typeface="Times New Roman"/>
              <a:cs typeface="Times New Roman"/>
              <a:sym typeface="Times New Roman"/>
            </a:endParaRPr>
          </a:p>
        </p:txBody>
      </p:sp>
      <p:sp>
        <p:nvSpPr>
          <p:cNvPr id="187" name="Google Shape;187;p14" descr="тарелка здорового питания"/>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188" name="Google Shape;188;p14"/>
          <p:cNvPicPr preferRelativeResize="0"/>
          <p:nvPr/>
        </p:nvPicPr>
        <p:blipFill rotWithShape="1">
          <a:blip r:embed="rId3">
            <a:alphaModFix/>
          </a:blip>
          <a:srcRect l="2199" t="6759" r="3458" b="20448"/>
          <a:stretch/>
        </p:blipFill>
        <p:spPr>
          <a:xfrm>
            <a:off x="175633" y="1702453"/>
            <a:ext cx="5400600" cy="3757894"/>
          </a:xfrm>
          <a:prstGeom prst="rect">
            <a:avLst/>
          </a:prstGeom>
          <a:noFill/>
          <a:ln>
            <a:noFill/>
          </a:ln>
        </p:spPr>
      </p:pic>
      <p:sp>
        <p:nvSpPr>
          <p:cNvPr id="189" name="Google Shape;189;p14"/>
          <p:cNvSpPr txBox="1"/>
          <p:nvPr/>
        </p:nvSpPr>
        <p:spPr>
          <a:xfrm>
            <a:off x="5576233" y="1556792"/>
            <a:ext cx="3384300" cy="487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rgbClr val="475A60"/>
                </a:solidFill>
                <a:latin typeface="Times New Roman"/>
                <a:ea typeface="Times New Roman"/>
                <a:cs typeface="Times New Roman"/>
                <a:sym typeface="Times New Roman"/>
              </a:rPr>
              <a:t>Білім беру ұйымдарында тамақтануды жоспарлау барысында тағам рационында </a:t>
            </a:r>
            <a:r>
              <a:rPr lang="ru-RU" sz="2400" b="1">
                <a:solidFill>
                  <a:srgbClr val="475A60"/>
                </a:solidFill>
                <a:latin typeface="Times New Roman"/>
                <a:ea typeface="Times New Roman"/>
                <a:cs typeface="Times New Roman"/>
                <a:sym typeface="Times New Roman"/>
              </a:rPr>
              <a:t>өсімдік тектес өнімдердің </a:t>
            </a:r>
            <a:r>
              <a:rPr lang="ru-RU" sz="2400">
                <a:solidFill>
                  <a:srgbClr val="475A60"/>
                </a:solidFill>
                <a:latin typeface="Times New Roman"/>
                <a:ea typeface="Times New Roman"/>
                <a:cs typeface="Times New Roman"/>
                <a:sym typeface="Times New Roman"/>
              </a:rPr>
              <a:t>(көкөністер, жемістер, дәнді-дақылдар, бұршақ тұқымдастар, жидектер, жаңғақтар, тұқымдар) </a:t>
            </a:r>
            <a:r>
              <a:rPr lang="ru-RU" sz="2400" b="1">
                <a:solidFill>
                  <a:srgbClr val="475A60"/>
                </a:solidFill>
                <a:latin typeface="Times New Roman"/>
                <a:ea typeface="Times New Roman"/>
                <a:cs typeface="Times New Roman"/>
                <a:sym typeface="Times New Roman"/>
              </a:rPr>
              <a:t>кемінде 75%-ы </a:t>
            </a:r>
            <a:r>
              <a:rPr lang="ru-RU" sz="2400">
                <a:solidFill>
                  <a:srgbClr val="475A60"/>
                </a:solidFill>
                <a:latin typeface="Times New Roman"/>
                <a:ea typeface="Times New Roman"/>
                <a:cs typeface="Times New Roman"/>
                <a:sym typeface="Times New Roman"/>
              </a:rPr>
              <a:t>қарастырылуы тиіс.</a:t>
            </a:r>
            <a:endParaRPr/>
          </a:p>
          <a:p>
            <a:pPr marL="0" marR="0" lvl="0" indent="0" algn="l" rtl="0">
              <a:spcBef>
                <a:spcPts val="60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p:nvPr/>
        </p:nvSpPr>
        <p:spPr>
          <a:xfrm>
            <a:off x="169646" y="3611743"/>
            <a:ext cx="8496900" cy="3207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0000"/>
              </a:lnSpc>
              <a:spcBef>
                <a:spcPts val="600"/>
              </a:spcBef>
              <a:spcAft>
                <a:spcPts val="0"/>
              </a:spcAft>
              <a:buClr>
                <a:srgbClr val="475A60"/>
              </a:buClr>
              <a:buSzPts val="2200"/>
              <a:buFont typeface="Arial"/>
              <a:buChar char="•"/>
            </a:pPr>
            <a:r>
              <a:rPr lang="ru-RU" sz="2200">
                <a:solidFill>
                  <a:srgbClr val="475A60"/>
                </a:solidFill>
                <a:latin typeface="Times New Roman"/>
                <a:ea typeface="Times New Roman"/>
                <a:cs typeface="Times New Roman"/>
                <a:sym typeface="Times New Roman"/>
              </a:rPr>
              <a:t>Әр түрлі маусымдарда жаңа, мұздатылған, кептірілген, қышқылдандырылған, өңделген көкөністер, жемістер мен жидектер қарастырылады.</a:t>
            </a:r>
            <a:endParaRPr sz="2200">
              <a:solidFill>
                <a:srgbClr val="475A60"/>
              </a:solidFill>
              <a:latin typeface="Times New Roman"/>
              <a:ea typeface="Times New Roman"/>
              <a:cs typeface="Times New Roman"/>
              <a:sym typeface="Times New Roman"/>
            </a:endParaRPr>
          </a:p>
          <a:p>
            <a:pPr marL="342900" marR="0" lvl="0" indent="-342900" algn="l" rtl="0">
              <a:lnSpc>
                <a:spcPct val="110000"/>
              </a:lnSpc>
              <a:spcBef>
                <a:spcPts val="600"/>
              </a:spcBef>
              <a:spcAft>
                <a:spcPts val="0"/>
              </a:spcAft>
              <a:buClr>
                <a:srgbClr val="475A60"/>
              </a:buClr>
              <a:buSzPts val="2200"/>
              <a:buFont typeface="Arial"/>
              <a:buChar char="•"/>
            </a:pPr>
            <a:r>
              <a:rPr lang="ru-RU" sz="2200">
                <a:solidFill>
                  <a:srgbClr val="475A60"/>
                </a:solidFill>
                <a:latin typeface="Times New Roman"/>
                <a:ea typeface="Times New Roman"/>
                <a:cs typeface="Times New Roman"/>
                <a:sym typeface="Times New Roman"/>
              </a:rPr>
              <a:t>Өңделген көкөністерде тұз мөлшері дайын өнімнің салмағының 0,3%-ынан аспауы тиіс.</a:t>
            </a:r>
            <a:endParaRPr sz="2200">
              <a:solidFill>
                <a:srgbClr val="475A60"/>
              </a:solidFill>
              <a:latin typeface="Times New Roman"/>
              <a:ea typeface="Times New Roman"/>
              <a:cs typeface="Times New Roman"/>
              <a:sym typeface="Times New Roman"/>
            </a:endParaRPr>
          </a:p>
          <a:p>
            <a:pPr marL="342900" marR="0" lvl="0" indent="-342900" algn="l" rtl="0">
              <a:lnSpc>
                <a:spcPct val="110000"/>
              </a:lnSpc>
              <a:spcBef>
                <a:spcPts val="600"/>
              </a:spcBef>
              <a:spcAft>
                <a:spcPts val="0"/>
              </a:spcAft>
              <a:buClr>
                <a:srgbClr val="475A60"/>
              </a:buClr>
              <a:buSzPts val="2200"/>
              <a:buFont typeface="Arial"/>
              <a:buChar char="•"/>
            </a:pPr>
            <a:r>
              <a:rPr lang="ru-RU" sz="2200">
                <a:solidFill>
                  <a:srgbClr val="475A60"/>
                </a:solidFill>
                <a:latin typeface="Times New Roman"/>
                <a:ea typeface="Times New Roman"/>
                <a:cs typeface="Times New Roman"/>
                <a:sym typeface="Times New Roman"/>
              </a:rPr>
              <a:t>Өңделген және кептірілген көкөністер, жемістер мен жидектерде қант немесе тәттілендіргіштер қосылмауы тиіс.</a:t>
            </a:r>
            <a:endParaRPr sz="2200">
              <a:solidFill>
                <a:srgbClr val="475A60"/>
              </a:solidFill>
              <a:latin typeface="Times New Roman"/>
              <a:ea typeface="Times New Roman"/>
              <a:cs typeface="Times New Roman"/>
              <a:sym typeface="Times New Roman"/>
            </a:endParaRPr>
          </a:p>
          <a:p>
            <a:pPr marL="0" marR="0" lvl="0" indent="0" algn="l" rtl="0">
              <a:spcBef>
                <a:spcPts val="600"/>
              </a:spcBef>
              <a:spcAft>
                <a:spcPts val="0"/>
              </a:spcAft>
              <a:buNone/>
            </a:pPr>
            <a:endParaRPr sz="1800">
              <a:solidFill>
                <a:schemeClr val="dk1"/>
              </a:solidFill>
              <a:latin typeface="Gill Sans"/>
              <a:ea typeface="Gill Sans"/>
              <a:cs typeface="Gill Sans"/>
              <a:sym typeface="Gill Sans"/>
            </a:endParaRPr>
          </a:p>
        </p:txBody>
      </p:sp>
      <p:sp>
        <p:nvSpPr>
          <p:cNvPr id="195" name="Google Shape;195;p15"/>
          <p:cNvSpPr txBox="1"/>
          <p:nvPr/>
        </p:nvSpPr>
        <p:spPr>
          <a:xfrm>
            <a:off x="701850" y="361600"/>
            <a:ext cx="7740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Көкөністер мен жемістерді пайдалану</a:t>
            </a:r>
            <a:endParaRPr sz="3200" b="1">
              <a:solidFill>
                <a:srgbClr val="475A60"/>
              </a:solidFill>
              <a:latin typeface="Times New Roman"/>
              <a:ea typeface="Times New Roman"/>
              <a:cs typeface="Times New Roman"/>
              <a:sym typeface="Times New Roman"/>
            </a:endParaRPr>
          </a:p>
        </p:txBody>
      </p:sp>
      <p:pic>
        <p:nvPicPr>
          <p:cNvPr id="196" name="Google Shape;196;p15"/>
          <p:cNvPicPr preferRelativeResize="0"/>
          <p:nvPr/>
        </p:nvPicPr>
        <p:blipFill rotWithShape="1">
          <a:blip r:embed="rId3">
            <a:alphaModFix/>
          </a:blip>
          <a:srcRect/>
          <a:stretch/>
        </p:blipFill>
        <p:spPr>
          <a:xfrm>
            <a:off x="5508104" y="1189402"/>
            <a:ext cx="3240360" cy="2427142"/>
          </a:xfrm>
          <a:prstGeom prst="rect">
            <a:avLst/>
          </a:prstGeom>
          <a:noFill/>
          <a:ln>
            <a:noFill/>
          </a:ln>
        </p:spPr>
      </p:pic>
      <p:sp>
        <p:nvSpPr>
          <p:cNvPr id="197" name="Google Shape;197;p15"/>
          <p:cNvSpPr txBox="1"/>
          <p:nvPr/>
        </p:nvSpPr>
        <p:spPr>
          <a:xfrm>
            <a:off x="175820" y="1305342"/>
            <a:ext cx="5643000" cy="2293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0000"/>
              </a:lnSpc>
              <a:spcBef>
                <a:spcPts val="0"/>
              </a:spcBef>
              <a:spcAft>
                <a:spcPts val="0"/>
              </a:spcAft>
              <a:buClr>
                <a:srgbClr val="475A60"/>
              </a:buClr>
              <a:buSzPts val="2200"/>
              <a:buFont typeface="Arial"/>
              <a:buChar char="•"/>
            </a:pPr>
            <a:r>
              <a:rPr lang="ru-RU" sz="2200">
                <a:solidFill>
                  <a:srgbClr val="475A60"/>
                </a:solidFill>
                <a:latin typeface="Times New Roman"/>
                <a:ea typeface="Times New Roman"/>
                <a:cs typeface="Times New Roman"/>
                <a:sym typeface="Times New Roman"/>
              </a:rPr>
              <a:t>Білім беру ұйымдарында </a:t>
            </a:r>
            <a:r>
              <a:rPr lang="ru-RU" sz="2200" b="1">
                <a:solidFill>
                  <a:srgbClr val="475A60"/>
                </a:solidFill>
                <a:latin typeface="Times New Roman"/>
                <a:ea typeface="Times New Roman"/>
                <a:cs typeface="Times New Roman"/>
                <a:sym typeface="Times New Roman"/>
              </a:rPr>
              <a:t>5 және одан көп рет</a:t>
            </a:r>
            <a:r>
              <a:rPr lang="ru-RU" sz="2200">
                <a:solidFill>
                  <a:srgbClr val="475A60"/>
                </a:solidFill>
                <a:latin typeface="Times New Roman"/>
                <a:ea typeface="Times New Roman"/>
                <a:cs typeface="Times New Roman"/>
                <a:sym typeface="Times New Roman"/>
              </a:rPr>
              <a:t> тамақтанатын күндері көкөністер мен жемістерді мәзірге қосу жиілігі жалпы алғанда бес порцияны құрайды, соның ішінде үш порция көкөніс және екі порция жеміс.</a:t>
            </a:r>
            <a:endParaRPr sz="2200">
              <a:solidFill>
                <a:schemeClr val="dk1"/>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descr="НАССР.jpg">
            <a:hlinkClick r:id="rId3"/>
          </p:cNvPr>
          <p:cNvSpPr/>
          <p:nvPr/>
        </p:nvSpPr>
        <p:spPr>
          <a:xfrm>
            <a:off x="42863" y="9207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203" name="Google Shape;203;p16"/>
          <p:cNvPicPr preferRelativeResize="0"/>
          <p:nvPr/>
        </p:nvPicPr>
        <p:blipFill rotWithShape="1">
          <a:blip r:embed="rId4">
            <a:alphaModFix/>
          </a:blip>
          <a:srcRect/>
          <a:stretch/>
        </p:blipFill>
        <p:spPr>
          <a:xfrm>
            <a:off x="4899538" y="1189232"/>
            <a:ext cx="4036405" cy="2376264"/>
          </a:xfrm>
          <a:prstGeom prst="rect">
            <a:avLst/>
          </a:prstGeom>
          <a:noFill/>
          <a:ln>
            <a:noFill/>
          </a:ln>
        </p:spPr>
      </p:pic>
      <p:sp>
        <p:nvSpPr>
          <p:cNvPr id="204" name="Google Shape;204;p16"/>
          <p:cNvSpPr txBox="1"/>
          <p:nvPr/>
        </p:nvSpPr>
        <p:spPr>
          <a:xfrm>
            <a:off x="1720748" y="296100"/>
            <a:ext cx="59448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Дәнді дақылдарды пайдалану</a:t>
            </a:r>
            <a:endParaRPr sz="3200" b="1">
              <a:solidFill>
                <a:srgbClr val="475A60"/>
              </a:solidFill>
              <a:latin typeface="Times New Roman"/>
              <a:ea typeface="Times New Roman"/>
              <a:cs typeface="Times New Roman"/>
              <a:sym typeface="Times New Roman"/>
            </a:endParaRPr>
          </a:p>
        </p:txBody>
      </p:sp>
      <p:sp>
        <p:nvSpPr>
          <p:cNvPr id="205" name="Google Shape;205;p16"/>
          <p:cNvSpPr txBox="1"/>
          <p:nvPr/>
        </p:nvSpPr>
        <p:spPr>
          <a:xfrm>
            <a:off x="278346" y="1044470"/>
            <a:ext cx="4621200" cy="26658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ru-RU" sz="2200" b="1">
                <a:solidFill>
                  <a:srgbClr val="475A60"/>
                </a:solidFill>
                <a:latin typeface="Times New Roman"/>
                <a:ea typeface="Times New Roman"/>
                <a:cs typeface="Times New Roman"/>
                <a:sym typeface="Times New Roman"/>
              </a:rPr>
              <a:t>Дәнді дақылдардан дайындалған өнімдер: </a:t>
            </a:r>
            <a:r>
              <a:rPr lang="ru-RU" sz="2200">
                <a:solidFill>
                  <a:srgbClr val="475A60"/>
                </a:solidFill>
                <a:latin typeface="Times New Roman"/>
                <a:ea typeface="Times New Roman"/>
                <a:cs typeface="Times New Roman"/>
                <a:sym typeface="Times New Roman"/>
              </a:rPr>
              <a:t>жармалар мен макарондар дербес тағам ретінде немесе гарнир ретінде ұсынылады. Тағамда тағамдық талшықтар мөлшері жоғары толық дәнді өнімдерге басымдық беріледі.</a:t>
            </a:r>
            <a:endParaRPr/>
          </a:p>
        </p:txBody>
      </p:sp>
      <p:sp>
        <p:nvSpPr>
          <p:cNvPr id="206" name="Google Shape;206;p16"/>
          <p:cNvSpPr txBox="1"/>
          <p:nvPr/>
        </p:nvSpPr>
        <p:spPr>
          <a:xfrm>
            <a:off x="278340" y="3956920"/>
            <a:ext cx="8829600" cy="27582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600"/>
              </a:spcBef>
              <a:spcAft>
                <a:spcPts val="0"/>
              </a:spcAft>
              <a:buNone/>
            </a:pPr>
            <a:r>
              <a:rPr lang="ru-RU" sz="2200" b="1">
                <a:solidFill>
                  <a:srgbClr val="475A60"/>
                </a:solidFill>
                <a:latin typeface="Times New Roman"/>
                <a:ea typeface="Times New Roman"/>
                <a:cs typeface="Times New Roman"/>
                <a:sym typeface="Times New Roman"/>
              </a:rPr>
              <a:t>Нан, нан-тоқаш өнімдері</a:t>
            </a:r>
            <a:r>
              <a:rPr lang="ru-RU" sz="2200">
                <a:solidFill>
                  <a:srgbClr val="475A60"/>
                </a:solidFill>
                <a:latin typeface="Times New Roman"/>
                <a:ea typeface="Times New Roman"/>
                <a:cs typeface="Times New Roman"/>
                <a:sym typeface="Times New Roman"/>
              </a:rPr>
              <a:t>, ұннан жасалған аспаздық өнімдер қара бидай және (немесе) толық дәнді, бидай, аралас, глютенсіз ұннан дайындалады, оларда талшықтың жоғары мөлшері мен кебек, тұқымдар қосылады.</a:t>
            </a:r>
            <a:endParaRPr sz="2200">
              <a:solidFill>
                <a:srgbClr val="475A60"/>
              </a:solidFill>
              <a:latin typeface="Times New Roman"/>
              <a:ea typeface="Times New Roman"/>
              <a:cs typeface="Times New Roman"/>
              <a:sym typeface="Times New Roman"/>
            </a:endParaRPr>
          </a:p>
          <a:p>
            <a:pPr marL="0" marR="0" lvl="0" indent="0" algn="l" rtl="0">
              <a:lnSpc>
                <a:spcPct val="110000"/>
              </a:lnSpc>
              <a:spcBef>
                <a:spcPts val="600"/>
              </a:spcBef>
              <a:spcAft>
                <a:spcPts val="0"/>
              </a:spcAft>
              <a:buNone/>
            </a:pPr>
            <a:r>
              <a:rPr lang="ru-RU" sz="2200">
                <a:solidFill>
                  <a:srgbClr val="475A60"/>
                </a:solidFill>
                <a:latin typeface="Times New Roman"/>
                <a:ea typeface="Times New Roman"/>
                <a:cs typeface="Times New Roman"/>
                <a:sym typeface="Times New Roman"/>
              </a:rPr>
              <a:t>Жоғары және бірінші сұрыпты бидай ұны фортификацияланған болып пайдаланылады.</a:t>
            </a:r>
            <a:endParaRPr sz="2200">
              <a:solidFill>
                <a:srgbClr val="475A60"/>
              </a:solidFill>
              <a:latin typeface="Times New Roman"/>
              <a:ea typeface="Times New Roman"/>
              <a:cs typeface="Times New Roman"/>
              <a:sym typeface="Times New Roman"/>
            </a:endParaRPr>
          </a:p>
          <a:p>
            <a:pPr marL="0" marR="0" lvl="0" indent="0" algn="l" rtl="0">
              <a:spcBef>
                <a:spcPts val="60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7"/>
          <p:cNvPicPr preferRelativeResize="0"/>
          <p:nvPr/>
        </p:nvPicPr>
        <p:blipFill rotWithShape="1">
          <a:blip r:embed="rId3">
            <a:alphaModFix/>
          </a:blip>
          <a:srcRect/>
          <a:stretch/>
        </p:blipFill>
        <p:spPr>
          <a:xfrm>
            <a:off x="457200" y="2852936"/>
            <a:ext cx="8075241" cy="3039616"/>
          </a:xfrm>
          <a:prstGeom prst="rect">
            <a:avLst/>
          </a:prstGeom>
          <a:noFill/>
          <a:ln>
            <a:noFill/>
          </a:ln>
        </p:spPr>
      </p:pic>
      <p:sp>
        <p:nvSpPr>
          <p:cNvPr id="212" name="Google Shape;212;p17"/>
          <p:cNvSpPr txBox="1"/>
          <p:nvPr/>
        </p:nvSpPr>
        <p:spPr>
          <a:xfrm>
            <a:off x="1198950" y="323875"/>
            <a:ext cx="6941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Бұршақ дақылдарын пайдалану</a:t>
            </a:r>
            <a:endParaRPr sz="3200" b="1">
              <a:solidFill>
                <a:srgbClr val="475A60"/>
              </a:solidFill>
              <a:latin typeface="Times New Roman"/>
              <a:ea typeface="Times New Roman"/>
              <a:cs typeface="Times New Roman"/>
              <a:sym typeface="Times New Roman"/>
            </a:endParaRPr>
          </a:p>
        </p:txBody>
      </p:sp>
      <p:sp>
        <p:nvSpPr>
          <p:cNvPr id="213" name="Google Shape;213;p17"/>
          <p:cNvSpPr txBox="1"/>
          <p:nvPr/>
        </p:nvSpPr>
        <p:spPr>
          <a:xfrm>
            <a:off x="457200" y="1194169"/>
            <a:ext cx="8424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a:solidFill>
                  <a:srgbClr val="475A60"/>
                </a:solidFill>
                <a:latin typeface="Times New Roman"/>
                <a:ea typeface="Times New Roman"/>
                <a:cs typeface="Times New Roman"/>
                <a:sym typeface="Times New Roman"/>
              </a:rPr>
              <a:t>Бұршақ тұқымдас өнімдер:</a:t>
            </a:r>
            <a:r>
              <a:rPr lang="ru-RU" sz="2400">
                <a:solidFill>
                  <a:srgbClr val="475A60"/>
                </a:solidFill>
                <a:latin typeface="Times New Roman"/>
                <a:ea typeface="Times New Roman"/>
                <a:cs typeface="Times New Roman"/>
                <a:sym typeface="Times New Roman"/>
              </a:rPr>
              <a:t> жасыл бұршақ, фасоль, бұршақ, асбұршақ, маш, нут тағамдарға, гарнирлерге немесе дербес тағам ретінде қосылады.</a:t>
            </a:r>
            <a:br>
              <a:rPr lang="ru-RU" sz="2400" i="0" u="none" strike="noStrike">
                <a:solidFill>
                  <a:srgbClr val="475A60"/>
                </a:solidFill>
                <a:latin typeface="Times New Roman"/>
                <a:ea typeface="Times New Roman"/>
                <a:cs typeface="Times New Roman"/>
                <a:sym typeface="Times New Roman"/>
              </a:rPr>
            </a:b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8"/>
          <p:cNvSpPr txBox="1"/>
          <p:nvPr/>
        </p:nvSpPr>
        <p:spPr>
          <a:xfrm>
            <a:off x="290927" y="241012"/>
            <a:ext cx="8922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Сүт пен сүт өнімдерін пайдалану</a:t>
            </a:r>
            <a:endParaRPr sz="3200" b="1">
              <a:solidFill>
                <a:srgbClr val="475A60"/>
              </a:solidFill>
              <a:latin typeface="Times New Roman"/>
              <a:ea typeface="Times New Roman"/>
              <a:cs typeface="Times New Roman"/>
              <a:sym typeface="Times New Roman"/>
            </a:endParaRPr>
          </a:p>
        </p:txBody>
      </p:sp>
      <p:sp>
        <p:nvSpPr>
          <p:cNvPr id="219" name="Google Shape;219;p18"/>
          <p:cNvSpPr txBox="1"/>
          <p:nvPr/>
        </p:nvSpPr>
        <p:spPr>
          <a:xfrm>
            <a:off x="611547" y="935412"/>
            <a:ext cx="7632900" cy="24936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ru-RU" sz="2400">
                <a:solidFill>
                  <a:srgbClr val="475A60"/>
                </a:solidFill>
                <a:latin typeface="Times New Roman"/>
                <a:ea typeface="Times New Roman"/>
                <a:cs typeface="Times New Roman"/>
                <a:sym typeface="Times New Roman"/>
              </a:rPr>
              <a:t>Буфеттерде сүт пен сүт өнімдерін, дәрумендер мен микроэлементтермен байытылған тағамдарды ұсынуға және дайындауға рұқсат етіледі.</a:t>
            </a:r>
            <a:endParaRPr sz="2400">
              <a:solidFill>
                <a:srgbClr val="475A60"/>
              </a:solidFill>
              <a:latin typeface="Times New Roman"/>
              <a:ea typeface="Times New Roman"/>
              <a:cs typeface="Times New Roman"/>
              <a:sym typeface="Times New Roman"/>
            </a:endParaRPr>
          </a:p>
          <a:p>
            <a:pPr marL="0" marR="0" lvl="0" indent="0" algn="l" rtl="0">
              <a:lnSpc>
                <a:spcPct val="110000"/>
              </a:lnSpc>
              <a:spcBef>
                <a:spcPts val="0"/>
              </a:spcBef>
              <a:spcAft>
                <a:spcPts val="0"/>
              </a:spcAft>
              <a:buNone/>
            </a:pPr>
            <a:r>
              <a:rPr lang="ru-RU" sz="2400">
                <a:solidFill>
                  <a:srgbClr val="475A60"/>
                </a:solidFill>
                <a:latin typeface="Times New Roman"/>
                <a:ea typeface="Times New Roman"/>
                <a:cs typeface="Times New Roman"/>
                <a:sym typeface="Times New Roman"/>
              </a:rPr>
              <a:t>Сүт және кефир майлылығы 1-ден 3,2 %-ға дейін, йогурт – 1,5-3 %, ірімшік – кемінде 45 %, қаймақ – 10-15 % болуы тиіс.</a:t>
            </a:r>
            <a:endParaRPr sz="2400">
              <a:solidFill>
                <a:srgbClr val="475A60"/>
              </a:solidFill>
              <a:latin typeface="Times New Roman"/>
              <a:ea typeface="Times New Roman"/>
              <a:cs typeface="Times New Roman"/>
              <a:sym typeface="Times New Roman"/>
            </a:endParaRPr>
          </a:p>
        </p:txBody>
      </p:sp>
      <p:pic>
        <p:nvPicPr>
          <p:cNvPr id="220" name="Google Shape;220;p18"/>
          <p:cNvPicPr preferRelativeResize="0"/>
          <p:nvPr/>
        </p:nvPicPr>
        <p:blipFill rotWithShape="1">
          <a:blip r:embed="rId3">
            <a:alphaModFix/>
          </a:blip>
          <a:srcRect t="2702" b="6341"/>
          <a:stretch/>
        </p:blipFill>
        <p:spPr>
          <a:xfrm>
            <a:off x="863588" y="3416199"/>
            <a:ext cx="7128792" cy="34567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9"/>
          <p:cNvPicPr preferRelativeResize="0"/>
          <p:nvPr/>
        </p:nvPicPr>
        <p:blipFill rotWithShape="1">
          <a:blip r:embed="rId3">
            <a:alphaModFix/>
          </a:blip>
          <a:srcRect/>
          <a:stretch/>
        </p:blipFill>
        <p:spPr>
          <a:xfrm>
            <a:off x="577521" y="4819421"/>
            <a:ext cx="2166938" cy="1728192"/>
          </a:xfrm>
          <a:prstGeom prst="rect">
            <a:avLst/>
          </a:prstGeom>
          <a:noFill/>
          <a:ln>
            <a:noFill/>
          </a:ln>
        </p:spPr>
      </p:pic>
      <p:pic>
        <p:nvPicPr>
          <p:cNvPr id="226" name="Google Shape;226;p19" descr="http://nibelaaz.ru/images/kurica2.jpg"/>
          <p:cNvPicPr preferRelativeResize="0"/>
          <p:nvPr/>
        </p:nvPicPr>
        <p:blipFill rotWithShape="1">
          <a:blip r:embed="rId4">
            <a:alphaModFix/>
          </a:blip>
          <a:srcRect/>
          <a:stretch/>
        </p:blipFill>
        <p:spPr>
          <a:xfrm>
            <a:off x="2754442" y="4641960"/>
            <a:ext cx="3017441" cy="2083114"/>
          </a:xfrm>
          <a:prstGeom prst="rect">
            <a:avLst/>
          </a:prstGeom>
          <a:noFill/>
          <a:ln>
            <a:noFill/>
          </a:ln>
        </p:spPr>
      </p:pic>
      <p:pic>
        <p:nvPicPr>
          <p:cNvPr id="227" name="Google Shape;227;p19"/>
          <p:cNvPicPr preferRelativeResize="0"/>
          <p:nvPr/>
        </p:nvPicPr>
        <p:blipFill rotWithShape="1">
          <a:blip r:embed="rId5">
            <a:alphaModFix/>
          </a:blip>
          <a:srcRect/>
          <a:stretch/>
        </p:blipFill>
        <p:spPr>
          <a:xfrm>
            <a:off x="5815485" y="4810525"/>
            <a:ext cx="2616433" cy="1860025"/>
          </a:xfrm>
          <a:prstGeom prst="rect">
            <a:avLst/>
          </a:prstGeom>
          <a:noFill/>
          <a:ln>
            <a:noFill/>
          </a:ln>
        </p:spPr>
      </p:pic>
      <p:sp>
        <p:nvSpPr>
          <p:cNvPr id="228" name="Google Shape;228;p19"/>
          <p:cNvSpPr txBox="1"/>
          <p:nvPr/>
        </p:nvSpPr>
        <p:spPr>
          <a:xfrm>
            <a:off x="1593437" y="279430"/>
            <a:ext cx="5534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200" b="1">
                <a:solidFill>
                  <a:srgbClr val="475A60"/>
                </a:solidFill>
                <a:latin typeface="Times New Roman"/>
                <a:ea typeface="Times New Roman"/>
                <a:cs typeface="Times New Roman"/>
                <a:sym typeface="Times New Roman"/>
              </a:rPr>
              <a:t>Ет пен майларды пайдалану</a:t>
            </a:r>
            <a:endParaRPr sz="3200" b="1">
              <a:solidFill>
                <a:srgbClr val="475A60"/>
              </a:solidFill>
              <a:latin typeface="Times New Roman"/>
              <a:ea typeface="Times New Roman"/>
              <a:cs typeface="Times New Roman"/>
              <a:sym typeface="Times New Roman"/>
            </a:endParaRPr>
          </a:p>
        </p:txBody>
      </p:sp>
      <p:sp>
        <p:nvSpPr>
          <p:cNvPr id="229" name="Google Shape;229;p19"/>
          <p:cNvSpPr txBox="1"/>
          <p:nvPr/>
        </p:nvSpPr>
        <p:spPr>
          <a:xfrm>
            <a:off x="517337" y="882825"/>
            <a:ext cx="7992900" cy="39435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600"/>
              </a:spcBef>
              <a:spcAft>
                <a:spcPts val="0"/>
              </a:spcAft>
              <a:buNone/>
            </a:pPr>
            <a:r>
              <a:rPr lang="ru-RU" sz="2400">
                <a:solidFill>
                  <a:srgbClr val="475A60"/>
                </a:solidFill>
                <a:latin typeface="Times New Roman"/>
                <a:ea typeface="Times New Roman"/>
                <a:cs typeface="Times New Roman"/>
                <a:sym typeface="Times New Roman"/>
              </a:rPr>
              <a:t>Тағамдарды дайындау үшін жылқы еті, жас қораз еті, сиыр еті, сондай-ақ терісі алынған құс еті (тауық, индейка) пайдаланылады.</a:t>
            </a:r>
            <a:endParaRPr sz="2400">
              <a:solidFill>
                <a:srgbClr val="475A60"/>
              </a:solidFill>
              <a:latin typeface="Times New Roman"/>
              <a:ea typeface="Times New Roman"/>
              <a:cs typeface="Times New Roman"/>
              <a:sym typeface="Times New Roman"/>
            </a:endParaRPr>
          </a:p>
          <a:p>
            <a:pPr marL="0" marR="0" lvl="0" indent="0" algn="l" rtl="0">
              <a:lnSpc>
                <a:spcPct val="110000"/>
              </a:lnSpc>
              <a:spcBef>
                <a:spcPts val="600"/>
              </a:spcBef>
              <a:spcAft>
                <a:spcPts val="0"/>
              </a:spcAft>
              <a:buNone/>
            </a:pPr>
            <a:r>
              <a:rPr lang="ru-RU" sz="2400">
                <a:solidFill>
                  <a:srgbClr val="475A60"/>
                </a:solidFill>
                <a:latin typeface="Times New Roman"/>
                <a:ea typeface="Times New Roman"/>
                <a:cs typeface="Times New Roman"/>
                <a:sym typeface="Times New Roman"/>
              </a:rPr>
              <a:t>Етті қайтадан мұздатуға жол берілмейді.</a:t>
            </a:r>
            <a:endParaRPr sz="2400">
              <a:solidFill>
                <a:srgbClr val="475A60"/>
              </a:solidFill>
              <a:latin typeface="Times New Roman"/>
              <a:ea typeface="Times New Roman"/>
              <a:cs typeface="Times New Roman"/>
              <a:sym typeface="Times New Roman"/>
            </a:endParaRPr>
          </a:p>
          <a:p>
            <a:pPr marL="0" marR="0" lvl="0" indent="0" algn="l" rtl="0">
              <a:lnSpc>
                <a:spcPct val="110000"/>
              </a:lnSpc>
              <a:spcBef>
                <a:spcPts val="600"/>
              </a:spcBef>
              <a:spcAft>
                <a:spcPts val="0"/>
              </a:spcAft>
              <a:buNone/>
            </a:pPr>
            <a:r>
              <a:rPr lang="ru-RU" sz="2400">
                <a:solidFill>
                  <a:srgbClr val="475A60"/>
                </a:solidFill>
                <a:latin typeface="Times New Roman"/>
                <a:ea typeface="Times New Roman"/>
                <a:cs typeface="Times New Roman"/>
                <a:sym typeface="Times New Roman"/>
              </a:rPr>
              <a:t>Ет тағамдары көкөніс гарнирлері мен (немесе) салаттармен үйлестіріледі.</a:t>
            </a:r>
            <a:endParaRPr sz="2400">
              <a:solidFill>
                <a:srgbClr val="475A60"/>
              </a:solidFill>
              <a:latin typeface="Times New Roman"/>
              <a:ea typeface="Times New Roman"/>
              <a:cs typeface="Times New Roman"/>
              <a:sym typeface="Times New Roman"/>
            </a:endParaRPr>
          </a:p>
          <a:p>
            <a:pPr marL="0" marR="0" lvl="0" indent="0" algn="l" rtl="0">
              <a:lnSpc>
                <a:spcPct val="110000"/>
              </a:lnSpc>
              <a:spcBef>
                <a:spcPts val="600"/>
              </a:spcBef>
              <a:spcAft>
                <a:spcPts val="0"/>
              </a:spcAft>
              <a:buNone/>
            </a:pPr>
            <a:r>
              <a:rPr lang="ru-RU" sz="2400">
                <a:solidFill>
                  <a:srgbClr val="475A60"/>
                </a:solidFill>
                <a:latin typeface="Times New Roman"/>
                <a:ea typeface="Times New Roman"/>
                <a:cs typeface="Times New Roman"/>
                <a:sym typeface="Times New Roman"/>
              </a:rPr>
              <a:t>Өсімдік майы салаттар мен тағамдарды дайындауға пайдаланылады. Сары майдың майлылығы кемінде </a:t>
            </a:r>
            <a:r>
              <a:rPr lang="ru-RU" sz="2400" b="1">
                <a:solidFill>
                  <a:srgbClr val="475A60"/>
                </a:solidFill>
                <a:latin typeface="Times New Roman"/>
                <a:ea typeface="Times New Roman"/>
                <a:cs typeface="Times New Roman"/>
                <a:sym typeface="Times New Roman"/>
              </a:rPr>
              <a:t>72 % </a:t>
            </a:r>
            <a:r>
              <a:rPr lang="ru-RU" sz="2400">
                <a:solidFill>
                  <a:srgbClr val="475A60"/>
                </a:solidFill>
                <a:latin typeface="Times New Roman"/>
                <a:ea typeface="Times New Roman"/>
                <a:cs typeface="Times New Roman"/>
                <a:sym typeface="Times New Roman"/>
              </a:rPr>
              <a:t>болуы тиіс.</a:t>
            </a:r>
            <a:endParaRPr sz="2400">
              <a:solidFill>
                <a:srgbClr val="475A6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p:nvPr/>
        </p:nvSpPr>
        <p:spPr>
          <a:xfrm>
            <a:off x="222600" y="154900"/>
            <a:ext cx="86988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Жаңғақтар мен тұқымдарды пайдалану</a:t>
            </a:r>
            <a:endParaRPr sz="3200" b="1">
              <a:solidFill>
                <a:srgbClr val="475A60"/>
              </a:solidFill>
              <a:latin typeface="Times New Roman"/>
              <a:ea typeface="Times New Roman"/>
              <a:cs typeface="Times New Roman"/>
              <a:sym typeface="Times New Roman"/>
            </a:endParaRPr>
          </a:p>
        </p:txBody>
      </p:sp>
      <p:sp>
        <p:nvSpPr>
          <p:cNvPr id="236" name="Google Shape;236;p20"/>
          <p:cNvSpPr txBox="1"/>
          <p:nvPr/>
        </p:nvSpPr>
        <p:spPr>
          <a:xfrm>
            <a:off x="222599" y="837100"/>
            <a:ext cx="4597200" cy="5744400"/>
          </a:xfrm>
          <a:prstGeom prst="rect">
            <a:avLst/>
          </a:prstGeom>
          <a:noFill/>
          <a:ln>
            <a:noFill/>
          </a:ln>
        </p:spPr>
        <p:txBody>
          <a:bodyPr spcFirstLastPara="1" wrap="square" lIns="91425" tIns="45700" rIns="91425" bIns="45700" anchor="t" anchorCtr="0">
            <a:spAutoFit/>
          </a:bodyPr>
          <a:lstStyle/>
          <a:p>
            <a:pPr marL="0" lvl="0" indent="0" algn="l" rtl="0">
              <a:lnSpc>
                <a:spcPct val="110000"/>
              </a:lnSpc>
              <a:spcBef>
                <a:spcPts val="0"/>
              </a:spcBef>
              <a:spcAft>
                <a:spcPts val="0"/>
              </a:spcAft>
              <a:buClr>
                <a:schemeClr val="dk1"/>
              </a:buClr>
              <a:buSzPts val="1100"/>
              <a:buFont typeface="Arial"/>
              <a:buNone/>
            </a:pPr>
            <a:r>
              <a:rPr lang="ru-RU" sz="2400" b="1">
                <a:solidFill>
                  <a:srgbClr val="475A60"/>
                </a:solidFill>
                <a:latin typeface="Times New Roman"/>
                <a:ea typeface="Times New Roman"/>
                <a:cs typeface="Times New Roman"/>
                <a:sym typeface="Times New Roman"/>
              </a:rPr>
              <a:t>Тазартып алынған жаңғақтар </a:t>
            </a:r>
            <a:r>
              <a:rPr lang="ru-RU" sz="2400">
                <a:solidFill>
                  <a:srgbClr val="475A60"/>
                </a:solidFill>
                <a:latin typeface="Times New Roman"/>
                <a:ea typeface="Times New Roman"/>
                <a:cs typeface="Times New Roman"/>
                <a:sym typeface="Times New Roman"/>
              </a:rPr>
              <a:t>мен тұқымдар порциямен және (немесе) дайын тағамдардың құрамында, глазурьсіз, қант, тұз, синтетикалық хош иістендіргіштер мен дәм күшейткіштерін қоспай пайдаланылады.</a:t>
            </a:r>
            <a:endParaRPr sz="2400">
              <a:solidFill>
                <a:srgbClr val="475A60"/>
              </a:solidFill>
              <a:latin typeface="Times New Roman"/>
              <a:ea typeface="Times New Roman"/>
              <a:cs typeface="Times New Roman"/>
              <a:sym typeface="Times New Roman"/>
            </a:endParaRPr>
          </a:p>
          <a:p>
            <a:pPr marL="0" marR="0" lvl="0" indent="0" algn="l" rtl="0">
              <a:lnSpc>
                <a:spcPct val="110000"/>
              </a:lnSpc>
              <a:spcBef>
                <a:spcPts val="0"/>
              </a:spcBef>
              <a:spcAft>
                <a:spcPts val="0"/>
              </a:spcAft>
              <a:buNone/>
            </a:pPr>
            <a:r>
              <a:rPr lang="ru-RU" sz="2400" b="1">
                <a:solidFill>
                  <a:srgbClr val="475A60"/>
                </a:solidFill>
                <a:latin typeface="Times New Roman"/>
                <a:ea typeface="Times New Roman"/>
                <a:cs typeface="Times New Roman"/>
                <a:sym typeface="Times New Roman"/>
              </a:rPr>
              <a:t>5 жасқа дейінгі балаларға </a:t>
            </a:r>
            <a:r>
              <a:rPr lang="ru-RU" sz="2400">
                <a:solidFill>
                  <a:srgbClr val="475A60"/>
                </a:solidFill>
                <a:latin typeface="Times New Roman"/>
                <a:ea typeface="Times New Roman"/>
                <a:cs typeface="Times New Roman"/>
                <a:sym typeface="Times New Roman"/>
              </a:rPr>
              <a:t>жаңғақтар қауіпсіз түрде – ұнтақталып, ұсақталып, тағамдарға қосылған күйде ұсынылады, тыныс жолдарына түсуінен сақтану үшін.</a:t>
            </a:r>
            <a:endParaRPr sz="2400">
              <a:solidFill>
                <a:srgbClr val="475A60"/>
              </a:solidFill>
              <a:latin typeface="Times New Roman"/>
              <a:ea typeface="Times New Roman"/>
              <a:cs typeface="Times New Roman"/>
              <a:sym typeface="Times New Roman"/>
            </a:endParaRPr>
          </a:p>
        </p:txBody>
      </p:sp>
      <p:pic>
        <p:nvPicPr>
          <p:cNvPr id="237" name="Google Shape;237;p20" descr="Правда ли, что от орехов можно стать умнее - Караван"/>
          <p:cNvPicPr preferRelativeResize="0"/>
          <p:nvPr/>
        </p:nvPicPr>
        <p:blipFill rotWithShape="1">
          <a:blip r:embed="rId3">
            <a:alphaModFix/>
          </a:blip>
          <a:srcRect/>
          <a:stretch/>
        </p:blipFill>
        <p:spPr>
          <a:xfrm>
            <a:off x="4932040" y="2348880"/>
            <a:ext cx="3570888" cy="237626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txBox="1">
            <a:spLocks noGrp="1"/>
          </p:cNvSpPr>
          <p:nvPr>
            <p:ph type="body" idx="1"/>
          </p:nvPr>
        </p:nvSpPr>
        <p:spPr>
          <a:xfrm>
            <a:off x="1346028" y="1124744"/>
            <a:ext cx="6840760" cy="3101983"/>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2400"/>
              <a:buNone/>
            </a:pPr>
            <a:r>
              <a:rPr lang="ru-RU" sz="2400" b="1">
                <a:solidFill>
                  <a:srgbClr val="475A60"/>
                </a:solidFill>
                <a:latin typeface="Times New Roman"/>
                <a:ea typeface="Times New Roman"/>
                <a:cs typeface="Times New Roman"/>
                <a:sym typeface="Times New Roman"/>
              </a:rPr>
              <a:t>Ішуге арналған сусындар ретінде </a:t>
            </a:r>
            <a:r>
              <a:rPr lang="ru-RU" sz="2400">
                <a:solidFill>
                  <a:srgbClr val="475A60"/>
                </a:solidFill>
                <a:latin typeface="Times New Roman"/>
                <a:ea typeface="Times New Roman"/>
                <a:cs typeface="Times New Roman"/>
                <a:sym typeface="Times New Roman"/>
              </a:rPr>
              <a:t>газсыз ауыз суы, сүт, қышқылсүтті сусындар, жеміс шайлары, компоттар, жеміс-жидек сусындары термиялық өңдеуден өткен, қант мөлшері дайын өнім салмағының 2,5 %-ынан аспайтын болып пайдаланылады.</a:t>
            </a:r>
            <a:br>
              <a:rPr lang="ru-RU" sz="2400" i="0" u="none" strike="noStrike">
                <a:solidFill>
                  <a:srgbClr val="475A60"/>
                </a:solidFill>
                <a:latin typeface="Times New Roman"/>
                <a:ea typeface="Times New Roman"/>
                <a:cs typeface="Times New Roman"/>
                <a:sym typeface="Times New Roman"/>
              </a:rPr>
            </a:br>
            <a:endParaRPr sz="2400">
              <a:latin typeface="Times New Roman"/>
              <a:ea typeface="Times New Roman"/>
              <a:cs typeface="Times New Roman"/>
              <a:sym typeface="Times New Roman"/>
            </a:endParaRPr>
          </a:p>
        </p:txBody>
      </p:sp>
      <p:sp>
        <p:nvSpPr>
          <p:cNvPr id="243" name="Google Shape;243;p21"/>
          <p:cNvSpPr txBox="1"/>
          <p:nvPr/>
        </p:nvSpPr>
        <p:spPr>
          <a:xfrm>
            <a:off x="3534139" y="404675"/>
            <a:ext cx="2510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Сусындар</a:t>
            </a:r>
            <a:endParaRPr sz="3200" b="1">
              <a:solidFill>
                <a:srgbClr val="475A60"/>
              </a:solidFill>
              <a:latin typeface="Times New Roman"/>
              <a:ea typeface="Times New Roman"/>
              <a:cs typeface="Times New Roman"/>
              <a:sym typeface="Times New Roman"/>
            </a:endParaRPr>
          </a:p>
        </p:txBody>
      </p:sp>
      <p:pic>
        <p:nvPicPr>
          <p:cNvPr id="244" name="Google Shape;244;p21"/>
          <p:cNvPicPr preferRelativeResize="0"/>
          <p:nvPr/>
        </p:nvPicPr>
        <p:blipFill rotWithShape="1">
          <a:blip r:embed="rId3">
            <a:alphaModFix/>
          </a:blip>
          <a:srcRect l="10812" r="4531"/>
          <a:stretch/>
        </p:blipFill>
        <p:spPr>
          <a:xfrm>
            <a:off x="639127" y="4092081"/>
            <a:ext cx="2580768" cy="1859986"/>
          </a:xfrm>
          <a:prstGeom prst="rect">
            <a:avLst/>
          </a:prstGeom>
          <a:noFill/>
          <a:ln>
            <a:noFill/>
          </a:ln>
          <a:effectLst>
            <a:outerShdw blurRad="190500" algn="tl" rotWithShape="0">
              <a:srgbClr val="000000">
                <a:alpha val="69803"/>
              </a:srgbClr>
            </a:outerShdw>
          </a:effectLst>
        </p:spPr>
      </p:pic>
      <p:pic>
        <p:nvPicPr>
          <p:cNvPr id="245" name="Google Shape;245;p21"/>
          <p:cNvPicPr preferRelativeResize="0"/>
          <p:nvPr/>
        </p:nvPicPr>
        <p:blipFill rotWithShape="1">
          <a:blip r:embed="rId4">
            <a:alphaModFix/>
          </a:blip>
          <a:srcRect/>
          <a:stretch/>
        </p:blipFill>
        <p:spPr>
          <a:xfrm>
            <a:off x="3219895" y="4085999"/>
            <a:ext cx="3138877" cy="1872150"/>
          </a:xfrm>
          <a:prstGeom prst="rect">
            <a:avLst/>
          </a:prstGeom>
          <a:noFill/>
          <a:ln>
            <a:noFill/>
          </a:ln>
        </p:spPr>
      </p:pic>
      <p:pic>
        <p:nvPicPr>
          <p:cNvPr id="246" name="Google Shape;246;p21"/>
          <p:cNvPicPr preferRelativeResize="0"/>
          <p:nvPr/>
        </p:nvPicPr>
        <p:blipFill rotWithShape="1">
          <a:blip r:embed="rId5">
            <a:alphaModFix/>
          </a:blip>
          <a:srcRect/>
          <a:stretch/>
        </p:blipFill>
        <p:spPr>
          <a:xfrm>
            <a:off x="6368116" y="4085999"/>
            <a:ext cx="2619375" cy="18660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p:nvPr/>
        </p:nvSpPr>
        <p:spPr>
          <a:xfrm>
            <a:off x="153878" y="612156"/>
            <a:ext cx="5952000" cy="56337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475A60"/>
              </a:buClr>
              <a:buSzPts val="2000"/>
              <a:buFont typeface="Arial"/>
              <a:buChar char="•"/>
            </a:pPr>
            <a:r>
              <a:rPr lang="ru-RU" sz="2000">
                <a:solidFill>
                  <a:srgbClr val="475A60"/>
                </a:solidFill>
                <a:latin typeface="Times New Roman"/>
                <a:ea typeface="Times New Roman"/>
                <a:cs typeface="Times New Roman"/>
                <a:sym typeface="Times New Roman"/>
              </a:rPr>
              <a:t>Төрт сағаттан артық уақытқа күндіз болатын білім беру ұйымдарында оқушылар/тәрбиеленушілер </a:t>
            </a:r>
            <a:r>
              <a:rPr lang="ru-RU" sz="2000" b="1">
                <a:solidFill>
                  <a:srgbClr val="475A60"/>
                </a:solidFill>
                <a:latin typeface="Times New Roman"/>
                <a:ea typeface="Times New Roman"/>
                <a:cs typeface="Times New Roman"/>
                <a:sym typeface="Times New Roman"/>
              </a:rPr>
              <a:t>ыстық тамақпен </a:t>
            </a:r>
            <a:r>
              <a:rPr lang="ru-RU" sz="2000">
                <a:solidFill>
                  <a:srgbClr val="475A60"/>
                </a:solidFill>
                <a:latin typeface="Times New Roman"/>
                <a:ea typeface="Times New Roman"/>
                <a:cs typeface="Times New Roman"/>
                <a:sym typeface="Times New Roman"/>
              </a:rPr>
              <a:t>қамтамасыз етіледі.</a:t>
            </a:r>
            <a:endParaRPr sz="2000">
              <a:solidFill>
                <a:srgbClr val="475A60"/>
              </a:solidFill>
              <a:latin typeface="Times New Roman"/>
              <a:ea typeface="Times New Roman"/>
              <a:cs typeface="Times New Roman"/>
              <a:sym typeface="Times New Roman"/>
            </a:endParaRPr>
          </a:p>
          <a:p>
            <a:pPr marL="342900" marR="0" lvl="0" indent="-342900" algn="l" rtl="0">
              <a:spcBef>
                <a:spcPts val="0"/>
              </a:spcBef>
              <a:spcAft>
                <a:spcPts val="0"/>
              </a:spcAft>
              <a:buClr>
                <a:srgbClr val="475A60"/>
              </a:buClr>
              <a:buSzPts val="2000"/>
              <a:buFont typeface="Arial"/>
              <a:buChar char="•"/>
            </a:pPr>
            <a:r>
              <a:rPr lang="ru-RU" sz="2000">
                <a:solidFill>
                  <a:srgbClr val="475A60"/>
                </a:solidFill>
                <a:latin typeface="Times New Roman"/>
                <a:ea typeface="Times New Roman"/>
                <a:cs typeface="Times New Roman"/>
                <a:sym typeface="Times New Roman"/>
              </a:rPr>
              <a:t>Бір реттік ыстық тамақ ұйымдастырылған жағдайда ас қабылдау кез келген оқу ауысымындағы екінші сабақтан кейінгі үзілістен ерте емес уақытқа белгіленіп, тамақтануға 10-нан 30 минутқа дейін уақыт бөлінеді.</a:t>
            </a:r>
            <a:endParaRPr sz="2000">
              <a:solidFill>
                <a:srgbClr val="475A60"/>
              </a:solidFill>
              <a:latin typeface="Times New Roman"/>
              <a:ea typeface="Times New Roman"/>
              <a:cs typeface="Times New Roman"/>
              <a:sym typeface="Times New Roman"/>
            </a:endParaRPr>
          </a:p>
          <a:p>
            <a:pPr marL="342900" marR="0" lvl="0" indent="-342900" algn="l" rtl="0">
              <a:spcBef>
                <a:spcPts val="0"/>
              </a:spcBef>
              <a:spcAft>
                <a:spcPts val="0"/>
              </a:spcAft>
              <a:buClr>
                <a:srgbClr val="475A60"/>
              </a:buClr>
              <a:buSzPts val="2000"/>
              <a:buFont typeface="Arial"/>
              <a:buChar char="•"/>
            </a:pPr>
            <a:r>
              <a:rPr lang="ru-RU" sz="2000">
                <a:solidFill>
                  <a:srgbClr val="475A60"/>
                </a:solidFill>
                <a:latin typeface="Times New Roman"/>
                <a:ea typeface="Times New Roman"/>
                <a:cs typeface="Times New Roman"/>
                <a:sym typeface="Times New Roman"/>
              </a:rPr>
              <a:t>Бұл ретте, төрт сағаттан сегіз сағатқа дейін болатын жағдайда тамақтану режимі (жиілігі) білім беру ұйымының басшысының шешіміне сәйкес бір немесе екі реттік болып белгіленеді.</a:t>
            </a:r>
            <a:endParaRPr sz="2000">
              <a:solidFill>
                <a:srgbClr val="475A60"/>
              </a:solidFill>
              <a:latin typeface="Times New Roman"/>
              <a:ea typeface="Times New Roman"/>
              <a:cs typeface="Times New Roman"/>
              <a:sym typeface="Times New Roman"/>
            </a:endParaRPr>
          </a:p>
          <a:p>
            <a:pPr marL="342900" marR="0" lvl="0" indent="-342900" algn="l" rtl="0">
              <a:spcBef>
                <a:spcPts val="0"/>
              </a:spcBef>
              <a:spcAft>
                <a:spcPts val="0"/>
              </a:spcAft>
              <a:buClr>
                <a:srgbClr val="475A60"/>
              </a:buClr>
              <a:buSzPts val="2000"/>
              <a:buFont typeface="Arial"/>
              <a:buChar char="•"/>
            </a:pPr>
            <a:r>
              <a:rPr lang="ru-RU" sz="2000">
                <a:solidFill>
                  <a:srgbClr val="475A60"/>
                </a:solidFill>
                <a:latin typeface="Times New Roman"/>
                <a:ea typeface="Times New Roman"/>
                <a:cs typeface="Times New Roman"/>
                <a:sym typeface="Times New Roman"/>
              </a:rPr>
              <a:t>Сегіз сағаттан он екі сағатқа дейін болатын білім беру ұйымдарында кемінде үш реттік тамақтану, он екі сағаттан артық жағдайда – кемінде төрт реттік тамақтану, тәулік бойы болатын жағдайда – кемінде бес реттік тамақтану көзделеді.</a:t>
            </a:r>
            <a:endParaRPr sz="2000">
              <a:solidFill>
                <a:srgbClr val="475A60"/>
              </a:solidFill>
              <a:latin typeface="Times New Roman"/>
              <a:ea typeface="Times New Roman"/>
              <a:cs typeface="Times New Roman"/>
              <a:sym typeface="Times New Roman"/>
            </a:endParaRPr>
          </a:p>
        </p:txBody>
      </p:sp>
      <p:pic>
        <p:nvPicPr>
          <p:cNvPr id="122" name="Google Shape;122;p4"/>
          <p:cNvPicPr preferRelativeResize="0"/>
          <p:nvPr/>
        </p:nvPicPr>
        <p:blipFill rotWithShape="1">
          <a:blip r:embed="rId3">
            <a:alphaModFix/>
          </a:blip>
          <a:srcRect r="55512"/>
          <a:stretch/>
        </p:blipFill>
        <p:spPr>
          <a:xfrm>
            <a:off x="6105873" y="2564904"/>
            <a:ext cx="2880320" cy="26552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p:nvPr/>
        </p:nvSpPr>
        <p:spPr>
          <a:xfrm>
            <a:off x="879898" y="0"/>
            <a:ext cx="73842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С витаминімен витаминдеу</a:t>
            </a:r>
            <a:endParaRPr sz="3200" b="1">
              <a:solidFill>
                <a:srgbClr val="475A60"/>
              </a:solidFill>
              <a:latin typeface="Times New Roman"/>
              <a:ea typeface="Times New Roman"/>
              <a:cs typeface="Times New Roman"/>
              <a:sym typeface="Times New Roman"/>
            </a:endParaRPr>
          </a:p>
        </p:txBody>
      </p:sp>
      <p:sp>
        <p:nvSpPr>
          <p:cNvPr id="253" name="Google Shape;253;p22"/>
          <p:cNvSpPr txBox="1"/>
          <p:nvPr/>
        </p:nvSpPr>
        <p:spPr>
          <a:xfrm>
            <a:off x="683545" y="585005"/>
            <a:ext cx="7776900" cy="25089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ru-RU" sz="2000">
                <a:solidFill>
                  <a:srgbClr val="475A60"/>
                </a:solidFill>
                <a:latin typeface="Times New Roman"/>
                <a:ea typeface="Times New Roman"/>
                <a:cs typeface="Times New Roman"/>
                <a:sym typeface="Times New Roman"/>
              </a:rPr>
              <a:t>Қараша-мамыр кезеңінде тәрбиеленушілер/оқушылар тәулік бойы болатын білім беру ұйымдарында дайын тағамдарды С витаминімен витаминдеу жүргізіледі: сусындарда – оларды өткізер алдында +15°С-тан аспайтын температураға дейін салқындатқаннан кейін, кейіннен араластыру және объектінің есептік құжаттамасына деректерді енгізе отырып, өткізу температурасына дейін салқындату.</a:t>
            </a:r>
            <a:endParaRPr sz="2000">
              <a:solidFill>
                <a:srgbClr val="475A60"/>
              </a:solidFill>
              <a:latin typeface="Times New Roman"/>
              <a:ea typeface="Times New Roman"/>
              <a:cs typeface="Times New Roman"/>
              <a:sym typeface="Times New Roman"/>
            </a:endParaRPr>
          </a:p>
          <a:p>
            <a:pPr marL="0" marR="0" lvl="0" indent="0" algn="l" rtl="0">
              <a:lnSpc>
                <a:spcPct val="110000"/>
              </a:lnSpc>
              <a:spcBef>
                <a:spcPts val="600"/>
              </a:spcBef>
              <a:spcAft>
                <a:spcPts val="0"/>
              </a:spcAft>
              <a:buNone/>
            </a:pPr>
            <a:r>
              <a:rPr lang="ru-RU" sz="2000" b="1">
                <a:solidFill>
                  <a:srgbClr val="475A60"/>
                </a:solidFill>
                <a:latin typeface="Times New Roman"/>
                <a:ea typeface="Times New Roman"/>
                <a:cs typeface="Times New Roman"/>
                <a:sym typeface="Times New Roman"/>
              </a:rPr>
              <a:t>С дәруменімен байыту жүзеге асырылады:</a:t>
            </a:r>
            <a:endParaRPr sz="2000" b="1">
              <a:solidFill>
                <a:srgbClr val="475A60"/>
              </a:solidFill>
              <a:latin typeface="Times New Roman"/>
              <a:ea typeface="Times New Roman"/>
              <a:cs typeface="Times New Roman"/>
              <a:sym typeface="Times New Roman"/>
            </a:endParaRPr>
          </a:p>
        </p:txBody>
      </p:sp>
      <p:grpSp>
        <p:nvGrpSpPr>
          <p:cNvPr id="254" name="Google Shape;254;p22"/>
          <p:cNvGrpSpPr/>
          <p:nvPr/>
        </p:nvGrpSpPr>
        <p:grpSpPr>
          <a:xfrm>
            <a:off x="449675" y="2559272"/>
            <a:ext cx="8036502" cy="3810533"/>
            <a:chOff x="50200" y="188847"/>
            <a:chExt cx="8036502" cy="3686305"/>
          </a:xfrm>
        </p:grpSpPr>
        <p:sp>
          <p:nvSpPr>
            <p:cNvPr id="255" name="Google Shape;255;p22"/>
            <p:cNvSpPr/>
            <p:nvPr/>
          </p:nvSpPr>
          <p:spPr>
            <a:xfrm rot="-5400000">
              <a:off x="-1339159" y="2094592"/>
              <a:ext cx="3169919" cy="39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2"/>
            <p:cNvSpPr txBox="1"/>
            <p:nvPr/>
          </p:nvSpPr>
          <p:spPr>
            <a:xfrm rot="-5400000">
              <a:off x="-1339159" y="2094592"/>
              <a:ext cx="3169919" cy="391200"/>
            </a:xfrm>
            <a:prstGeom prst="rect">
              <a:avLst/>
            </a:prstGeom>
            <a:noFill/>
            <a:ln>
              <a:noFill/>
            </a:ln>
          </p:spPr>
          <p:txBody>
            <a:bodyPr spcFirstLastPara="1" wrap="square" lIns="0" tIns="0" rIns="345000" bIns="0" anchor="t" anchorCtr="0">
              <a:noAutofit/>
            </a:bodyPr>
            <a:lstStyle/>
            <a:p>
              <a:pPr marL="0" marR="0" lvl="0" indent="0" algn="r" rtl="0">
                <a:lnSpc>
                  <a:spcPct val="90000"/>
                </a:lnSpc>
                <a:spcBef>
                  <a:spcPts val="0"/>
                </a:spcBef>
                <a:spcAft>
                  <a:spcPts val="0"/>
                </a:spcAft>
                <a:buClr>
                  <a:schemeClr val="dk1"/>
                </a:buClr>
                <a:buSzPts val="2800"/>
                <a:buFont typeface="Gill Sans"/>
                <a:buNone/>
              </a:pPr>
              <a:endParaRPr sz="2800">
                <a:solidFill>
                  <a:schemeClr val="dk1"/>
                </a:solidFill>
                <a:latin typeface="Gill Sans"/>
                <a:ea typeface="Gill Sans"/>
                <a:cs typeface="Gill Sans"/>
                <a:sym typeface="Gill Sans"/>
              </a:endParaRPr>
            </a:p>
          </p:txBody>
        </p:sp>
        <p:sp>
          <p:nvSpPr>
            <p:cNvPr id="257" name="Google Shape;257;p22"/>
            <p:cNvSpPr/>
            <p:nvPr/>
          </p:nvSpPr>
          <p:spPr>
            <a:xfrm>
              <a:off x="441401" y="948428"/>
              <a:ext cx="1948595" cy="2683527"/>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txBox="1"/>
            <p:nvPr/>
          </p:nvSpPr>
          <p:spPr>
            <a:xfrm>
              <a:off x="441400" y="948428"/>
              <a:ext cx="1948500" cy="2683500"/>
            </a:xfrm>
            <a:prstGeom prst="rect">
              <a:avLst/>
            </a:prstGeom>
            <a:noFill/>
            <a:ln>
              <a:noFill/>
            </a:ln>
          </p:spPr>
          <p:txBody>
            <a:bodyPr spcFirstLastPara="1" wrap="square" lIns="113775" tIns="345000" rIns="113775" bIns="113775" anchor="t" anchorCtr="0">
              <a:noAutofit/>
            </a:bodyPr>
            <a:lstStyle/>
            <a:p>
              <a:pPr marL="0" marR="0" lvl="0" indent="0" algn="l" rtl="0">
                <a:lnSpc>
                  <a:spcPct val="100000"/>
                </a:lnSpc>
                <a:spcBef>
                  <a:spcPts val="0"/>
                </a:spcBef>
                <a:spcAft>
                  <a:spcPts val="0"/>
                </a:spcAft>
                <a:buClr>
                  <a:schemeClr val="dk2"/>
                </a:buClr>
                <a:buSzPts val="1600"/>
                <a:buFont typeface="Times New Roman"/>
                <a:buNone/>
              </a:pPr>
              <a:r>
                <a:rPr lang="ru-RU" sz="1600" b="1">
                  <a:solidFill>
                    <a:schemeClr val="dk2"/>
                  </a:solidFill>
                  <a:latin typeface="Times New Roman"/>
                  <a:ea typeface="Times New Roman"/>
                  <a:cs typeface="Times New Roman"/>
                  <a:sym typeface="Times New Roman"/>
                </a:rPr>
                <a:t>Мектепке дейінгі жастағы балалар үшін (6 жасқа дейін) </a:t>
              </a:r>
              <a:r>
                <a:rPr lang="ru-RU" sz="1600">
                  <a:solidFill>
                    <a:schemeClr val="dk2"/>
                  </a:solidFill>
                  <a:latin typeface="Times New Roman"/>
                  <a:ea typeface="Times New Roman"/>
                  <a:cs typeface="Times New Roman"/>
                  <a:sym typeface="Times New Roman"/>
                </a:rPr>
                <a:t>– тәуліктік С дәрумені қажеттілігінің 30 % (30 миллиграмм (әрі қарай – мг)), яғни бір балаға 9,0 мг.</a:t>
              </a:r>
              <a:endParaRPr sz="1600">
                <a:solidFill>
                  <a:schemeClr val="lt1"/>
                </a:solidFill>
                <a:latin typeface="Gill Sans"/>
                <a:ea typeface="Gill Sans"/>
                <a:cs typeface="Gill Sans"/>
                <a:sym typeface="Gill Sans"/>
              </a:endParaRPr>
            </a:p>
          </p:txBody>
        </p:sp>
        <p:sp>
          <p:nvSpPr>
            <p:cNvPr id="259" name="Google Shape;259;p22"/>
            <p:cNvSpPr/>
            <p:nvPr/>
          </p:nvSpPr>
          <p:spPr>
            <a:xfrm>
              <a:off x="50200" y="188847"/>
              <a:ext cx="782401" cy="782401"/>
            </a:xfrm>
            <a:prstGeom prst="rect">
              <a:avLst/>
            </a:prstGeom>
            <a:no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2"/>
            <p:cNvSpPr/>
            <p:nvPr/>
          </p:nvSpPr>
          <p:spPr>
            <a:xfrm rot="-5400000">
              <a:off x="1509193" y="2094592"/>
              <a:ext cx="3169919" cy="39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txBox="1"/>
            <p:nvPr/>
          </p:nvSpPr>
          <p:spPr>
            <a:xfrm rot="-5400000">
              <a:off x="1509193" y="2094592"/>
              <a:ext cx="3169919" cy="391200"/>
            </a:xfrm>
            <a:prstGeom prst="rect">
              <a:avLst/>
            </a:prstGeom>
            <a:noFill/>
            <a:ln>
              <a:noFill/>
            </a:ln>
          </p:spPr>
          <p:txBody>
            <a:bodyPr spcFirstLastPara="1" wrap="square" lIns="0" tIns="0" rIns="345000" bIns="0" anchor="t" anchorCtr="0">
              <a:noAutofit/>
            </a:bodyPr>
            <a:lstStyle/>
            <a:p>
              <a:pPr marL="0" marR="0" lvl="0" indent="0" algn="r" rtl="0">
                <a:lnSpc>
                  <a:spcPct val="90000"/>
                </a:lnSpc>
                <a:spcBef>
                  <a:spcPts val="0"/>
                </a:spcBef>
                <a:spcAft>
                  <a:spcPts val="0"/>
                </a:spcAft>
                <a:buClr>
                  <a:schemeClr val="dk1"/>
                </a:buClr>
                <a:buSzPts val="2800"/>
                <a:buFont typeface="Gill Sans"/>
                <a:buNone/>
              </a:pPr>
              <a:endParaRPr sz="2800">
                <a:solidFill>
                  <a:schemeClr val="dk1"/>
                </a:solidFill>
                <a:latin typeface="Gill Sans"/>
                <a:ea typeface="Gill Sans"/>
                <a:cs typeface="Gill Sans"/>
                <a:sym typeface="Gill Sans"/>
              </a:endParaRPr>
            </a:p>
          </p:txBody>
        </p:sp>
        <p:sp>
          <p:nvSpPr>
            <p:cNvPr id="262" name="Google Shape;262;p22"/>
            <p:cNvSpPr/>
            <p:nvPr/>
          </p:nvSpPr>
          <p:spPr>
            <a:xfrm>
              <a:off x="3289754" y="1020433"/>
              <a:ext cx="1948595" cy="2539518"/>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txBox="1"/>
            <p:nvPr/>
          </p:nvSpPr>
          <p:spPr>
            <a:xfrm>
              <a:off x="3289750" y="948428"/>
              <a:ext cx="1948500" cy="2611500"/>
            </a:xfrm>
            <a:prstGeom prst="rect">
              <a:avLst/>
            </a:prstGeom>
            <a:noFill/>
            <a:ln>
              <a:noFill/>
            </a:ln>
          </p:spPr>
          <p:txBody>
            <a:bodyPr spcFirstLastPara="1" wrap="square" lIns="142225" tIns="345000" rIns="142225" bIns="142225" anchor="t" anchorCtr="0">
              <a:noAutofit/>
            </a:bodyPr>
            <a:lstStyle/>
            <a:p>
              <a:pPr marL="0" marR="0" lvl="0" indent="0" algn="l" rtl="0">
                <a:lnSpc>
                  <a:spcPct val="100000"/>
                </a:lnSpc>
                <a:spcBef>
                  <a:spcPts val="0"/>
                </a:spcBef>
                <a:spcAft>
                  <a:spcPts val="0"/>
                </a:spcAft>
                <a:buClr>
                  <a:schemeClr val="dk2"/>
                </a:buClr>
                <a:buSzPts val="1600"/>
                <a:buFont typeface="Times New Roman"/>
                <a:buNone/>
              </a:pPr>
              <a:r>
                <a:rPr lang="ru-RU" sz="1600" b="1">
                  <a:solidFill>
                    <a:schemeClr val="dk2"/>
                  </a:solidFill>
                  <a:latin typeface="Times New Roman"/>
                  <a:ea typeface="Times New Roman"/>
                  <a:cs typeface="Times New Roman"/>
                  <a:sym typeface="Times New Roman"/>
                </a:rPr>
                <a:t>7-10 жас аралығындағы балалар үшін </a:t>
              </a:r>
              <a:r>
                <a:rPr lang="ru-RU" sz="1600">
                  <a:solidFill>
                    <a:schemeClr val="dk2"/>
                  </a:solidFill>
                  <a:latin typeface="Times New Roman"/>
                  <a:ea typeface="Times New Roman"/>
                  <a:cs typeface="Times New Roman"/>
                  <a:sym typeface="Times New Roman"/>
                </a:rPr>
                <a:t>тәуліктік нормадан – С дәрумені қажеттілігінің 30 % (45 мг), яғни бір балаға 13,5 мг.</a:t>
              </a:r>
              <a:endParaRPr sz="1600">
                <a:solidFill>
                  <a:schemeClr val="lt1"/>
                </a:solidFill>
                <a:latin typeface="Gill Sans"/>
                <a:ea typeface="Gill Sans"/>
                <a:cs typeface="Gill Sans"/>
                <a:sym typeface="Gill Sans"/>
              </a:endParaRPr>
            </a:p>
          </p:txBody>
        </p:sp>
        <p:sp>
          <p:nvSpPr>
            <p:cNvPr id="264" name="Google Shape;264;p22"/>
            <p:cNvSpPr/>
            <p:nvPr/>
          </p:nvSpPr>
          <p:spPr>
            <a:xfrm>
              <a:off x="2898553" y="188847"/>
              <a:ext cx="782401" cy="782401"/>
            </a:xfrm>
            <a:prstGeom prst="rect">
              <a:avLst/>
            </a:prstGeom>
            <a:no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5400000">
              <a:off x="4357546" y="2094592"/>
              <a:ext cx="3169919" cy="39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txBox="1"/>
            <p:nvPr/>
          </p:nvSpPr>
          <p:spPr>
            <a:xfrm rot="-5400000">
              <a:off x="4357546" y="2094592"/>
              <a:ext cx="3169919" cy="391200"/>
            </a:xfrm>
            <a:prstGeom prst="rect">
              <a:avLst/>
            </a:prstGeom>
            <a:noFill/>
            <a:ln>
              <a:noFill/>
            </a:ln>
          </p:spPr>
          <p:txBody>
            <a:bodyPr spcFirstLastPara="1" wrap="square" lIns="0" tIns="0" rIns="345000" bIns="0" anchor="t" anchorCtr="0">
              <a:noAutofit/>
            </a:bodyPr>
            <a:lstStyle/>
            <a:p>
              <a:pPr marL="0" marR="0" lvl="0" indent="0" algn="r" rtl="0">
                <a:lnSpc>
                  <a:spcPct val="90000"/>
                </a:lnSpc>
                <a:spcBef>
                  <a:spcPts val="0"/>
                </a:spcBef>
                <a:spcAft>
                  <a:spcPts val="0"/>
                </a:spcAft>
                <a:buClr>
                  <a:schemeClr val="dk1"/>
                </a:buClr>
                <a:buSzPts val="2800"/>
                <a:buFont typeface="Gill Sans"/>
                <a:buNone/>
              </a:pPr>
              <a:endParaRPr sz="2800">
                <a:solidFill>
                  <a:schemeClr val="dk1"/>
                </a:solidFill>
                <a:latin typeface="Gill Sans"/>
                <a:ea typeface="Gill Sans"/>
                <a:cs typeface="Gill Sans"/>
                <a:sym typeface="Gill Sans"/>
              </a:endParaRPr>
            </a:p>
          </p:txBody>
        </p:sp>
        <p:sp>
          <p:nvSpPr>
            <p:cNvPr id="267" name="Google Shape;267;p22"/>
            <p:cNvSpPr/>
            <p:nvPr/>
          </p:nvSpPr>
          <p:spPr>
            <a:xfrm>
              <a:off x="6138107" y="1020433"/>
              <a:ext cx="1948595" cy="2539518"/>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txBox="1"/>
            <p:nvPr/>
          </p:nvSpPr>
          <p:spPr>
            <a:xfrm>
              <a:off x="6138100" y="1020426"/>
              <a:ext cx="1948500" cy="2539500"/>
            </a:xfrm>
            <a:prstGeom prst="rect">
              <a:avLst/>
            </a:prstGeom>
            <a:noFill/>
            <a:ln>
              <a:noFill/>
            </a:ln>
          </p:spPr>
          <p:txBody>
            <a:bodyPr spcFirstLastPara="1" wrap="square" lIns="142225" tIns="345000" rIns="142225" bIns="142225" anchor="t" anchorCtr="0">
              <a:noAutofit/>
            </a:bodyPr>
            <a:lstStyle/>
            <a:p>
              <a:pPr marL="0" marR="0" lvl="0" indent="0" algn="l" rtl="0">
                <a:lnSpc>
                  <a:spcPct val="100000"/>
                </a:lnSpc>
                <a:spcBef>
                  <a:spcPts val="0"/>
                </a:spcBef>
                <a:spcAft>
                  <a:spcPts val="0"/>
                </a:spcAft>
                <a:buClr>
                  <a:schemeClr val="dk2"/>
                </a:buClr>
                <a:buSzPts val="1600"/>
                <a:buFont typeface="Times New Roman"/>
                <a:buNone/>
              </a:pPr>
              <a:r>
                <a:rPr lang="ru-RU" sz="1600" b="1">
                  <a:solidFill>
                    <a:schemeClr val="dk2"/>
                  </a:solidFill>
                  <a:latin typeface="Times New Roman"/>
                  <a:ea typeface="Times New Roman"/>
                  <a:cs typeface="Times New Roman"/>
                  <a:sym typeface="Times New Roman"/>
                </a:rPr>
                <a:t>11-18 жас аралығындағы балалар үшін – </a:t>
              </a:r>
              <a:r>
                <a:rPr lang="ru-RU" sz="1600">
                  <a:solidFill>
                    <a:schemeClr val="dk2"/>
                  </a:solidFill>
                  <a:latin typeface="Times New Roman"/>
                  <a:ea typeface="Times New Roman"/>
                  <a:cs typeface="Times New Roman"/>
                  <a:sym typeface="Times New Roman"/>
                </a:rPr>
                <a:t>тәуліктік С дәрумені қажеттілігінің 30 % (75 мг), яғни бір балаға 22,5 мг.</a:t>
              </a:r>
              <a:endParaRPr sz="1600">
                <a:solidFill>
                  <a:schemeClr val="lt1"/>
                </a:solidFill>
                <a:latin typeface="Gill Sans"/>
                <a:ea typeface="Gill Sans"/>
                <a:cs typeface="Gill Sans"/>
                <a:sym typeface="Gill Sans"/>
              </a:endParaRPr>
            </a:p>
          </p:txBody>
        </p:sp>
        <p:sp>
          <p:nvSpPr>
            <p:cNvPr id="269" name="Google Shape;269;p22"/>
            <p:cNvSpPr/>
            <p:nvPr/>
          </p:nvSpPr>
          <p:spPr>
            <a:xfrm>
              <a:off x="5746906" y="188847"/>
              <a:ext cx="782401" cy="782401"/>
            </a:xfrm>
            <a:prstGeom prst="rect">
              <a:avLst/>
            </a:prstGeom>
            <a:no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22"/>
          <p:cNvSpPr txBox="1"/>
          <p:nvPr/>
        </p:nvSpPr>
        <p:spPr>
          <a:xfrm>
            <a:off x="1407579" y="6121070"/>
            <a:ext cx="6120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Витаминделген тағамдар қайтадан қыздырылмайды.</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271" name="Google Shape;271;p22" descr="Смайлик-эмодзи ❗ 'Красный восклицательный знак' ВК (ВКонтакте), Инстаграм,  Ватсап: код смайла, значение и расшифровка"/>
          <p:cNvPicPr preferRelativeResize="0"/>
          <p:nvPr/>
        </p:nvPicPr>
        <p:blipFill rotWithShape="1">
          <a:blip r:embed="rId3">
            <a:alphaModFix/>
          </a:blip>
          <a:srcRect/>
          <a:stretch/>
        </p:blipFill>
        <p:spPr>
          <a:xfrm>
            <a:off x="812550" y="6151825"/>
            <a:ext cx="585000" cy="58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p:nvPr/>
        </p:nvSpPr>
        <p:spPr>
          <a:xfrm>
            <a:off x="986127" y="92325"/>
            <a:ext cx="7171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a:solidFill>
                  <a:srgbClr val="475A60"/>
                </a:solidFill>
                <a:latin typeface="Times New Roman"/>
                <a:ea typeface="Times New Roman"/>
                <a:cs typeface="Times New Roman"/>
                <a:sym typeface="Times New Roman"/>
              </a:rPr>
              <a:t>Ерекше диеталық қажеттіліктері бар оқушылар/тәрбиеленушілердің тамақтануы</a:t>
            </a:r>
            <a:endParaRPr sz="2400" b="1">
              <a:solidFill>
                <a:srgbClr val="475A60"/>
              </a:solidFill>
              <a:latin typeface="Times New Roman"/>
              <a:ea typeface="Times New Roman"/>
              <a:cs typeface="Times New Roman"/>
              <a:sym typeface="Times New Roman"/>
            </a:endParaRPr>
          </a:p>
        </p:txBody>
      </p:sp>
      <p:sp>
        <p:nvSpPr>
          <p:cNvPr id="277" name="Google Shape;277;p23"/>
          <p:cNvSpPr txBox="1"/>
          <p:nvPr/>
        </p:nvSpPr>
        <p:spPr>
          <a:xfrm>
            <a:off x="425571" y="1191914"/>
            <a:ext cx="8292900" cy="52179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0000"/>
              </a:lnSpc>
              <a:spcBef>
                <a:spcPts val="600"/>
              </a:spcBef>
              <a:spcAft>
                <a:spcPts val="0"/>
              </a:spcAft>
              <a:buClr>
                <a:srgbClr val="475A60"/>
              </a:buClr>
              <a:buSzPts val="2000"/>
              <a:buFont typeface="Arial"/>
              <a:buChar char="•"/>
            </a:pPr>
            <a:r>
              <a:rPr lang="ru-RU" sz="2000">
                <a:solidFill>
                  <a:srgbClr val="475A60"/>
                </a:solidFill>
                <a:latin typeface="Times New Roman"/>
                <a:ea typeface="Times New Roman"/>
                <a:cs typeface="Times New Roman"/>
                <a:sym typeface="Times New Roman"/>
              </a:rPr>
              <a:t>Медицина қызметкері ерекше диеталық қажеттіліктері бар оқушылар/тәрбиеленушілердің тізімін құрастырады, соның ішінде тамақтану</a:t>
            </a:r>
            <a:r>
              <a:rPr lang="ru-RU" sz="2000" b="1">
                <a:solidFill>
                  <a:srgbClr val="475A60"/>
                </a:solidFill>
                <a:latin typeface="Times New Roman"/>
                <a:ea typeface="Times New Roman"/>
                <a:cs typeface="Times New Roman"/>
                <a:sym typeface="Times New Roman"/>
              </a:rPr>
              <a:t> аллергиясы, глютен мен лактозаға төзбеушілік бар</a:t>
            </a:r>
            <a:r>
              <a:rPr lang="ru-RU" sz="2000">
                <a:solidFill>
                  <a:srgbClr val="475A60"/>
                </a:solidFill>
                <a:latin typeface="Times New Roman"/>
                <a:ea typeface="Times New Roman"/>
                <a:cs typeface="Times New Roman"/>
                <a:sym typeface="Times New Roman"/>
              </a:rPr>
              <a:t> балалар, тізімді үнемі жаңартып отырады, оны тамақтануды ұйымдастыруға жауапты тұлғаға тапсырып, диеталық тамақтануды ұйымдастыруды бақылауды жүзеге асырады.</a:t>
            </a:r>
            <a:endParaRPr sz="2000">
              <a:solidFill>
                <a:srgbClr val="475A60"/>
              </a:solidFill>
              <a:latin typeface="Times New Roman"/>
              <a:ea typeface="Times New Roman"/>
              <a:cs typeface="Times New Roman"/>
              <a:sym typeface="Times New Roman"/>
            </a:endParaRPr>
          </a:p>
          <a:p>
            <a:pPr marL="342900" marR="0" lvl="0" indent="-342900" algn="just" rtl="0">
              <a:lnSpc>
                <a:spcPct val="110000"/>
              </a:lnSpc>
              <a:spcBef>
                <a:spcPts val="600"/>
              </a:spcBef>
              <a:spcAft>
                <a:spcPts val="0"/>
              </a:spcAft>
              <a:buClr>
                <a:srgbClr val="475A60"/>
              </a:buClr>
              <a:buSzPts val="2000"/>
              <a:buFont typeface="Arial"/>
              <a:buChar char="•"/>
            </a:pPr>
            <a:r>
              <a:rPr lang="ru-RU" sz="2000">
                <a:solidFill>
                  <a:srgbClr val="475A60"/>
                </a:solidFill>
                <a:latin typeface="Times New Roman"/>
                <a:ea typeface="Times New Roman"/>
                <a:cs typeface="Times New Roman"/>
                <a:sym typeface="Times New Roman"/>
              </a:rPr>
              <a:t>Ерекше диеталық тамақтануды қажет ететін балалардың саны мен оны алу мерзімі жыл сайынғы тереңдетілген </a:t>
            </a:r>
            <a:r>
              <a:rPr lang="ru-RU" sz="2000" b="1">
                <a:solidFill>
                  <a:srgbClr val="475A60"/>
                </a:solidFill>
                <a:latin typeface="Times New Roman"/>
                <a:ea typeface="Times New Roman"/>
                <a:cs typeface="Times New Roman"/>
                <a:sym typeface="Times New Roman"/>
              </a:rPr>
              <a:t>медициналық тексерулер нәтижелері бойынша немесе олардың заңды өкілдері ұсынған медициналық анықтамалар</a:t>
            </a:r>
            <a:r>
              <a:rPr lang="ru-RU" sz="2000">
                <a:solidFill>
                  <a:srgbClr val="475A60"/>
                </a:solidFill>
                <a:latin typeface="Times New Roman"/>
                <a:ea typeface="Times New Roman"/>
                <a:cs typeface="Times New Roman"/>
                <a:sym typeface="Times New Roman"/>
              </a:rPr>
              <a:t> негізінде анықталады, онда оқушы/тәрбиеленушінің арнайы диеталық қажеттіліктері, диагнозы, ұсынылған диетасы, тиісті тағам өнімдері, сусындар мен тағамдарды шектеу және алып тастау, оларды энергетикалық және тағамдық құндылығы бойынша баламалы өнімдермен ауыстыру туралы жазылған.</a:t>
            </a:r>
            <a:endParaRPr sz="2000">
              <a:solidFill>
                <a:srgbClr val="475A6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4"/>
          <p:cNvSpPr txBox="1"/>
          <p:nvPr/>
        </p:nvSpPr>
        <p:spPr>
          <a:xfrm>
            <a:off x="217453" y="1278067"/>
            <a:ext cx="8568900" cy="47100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ru-RU" sz="2000">
                <a:solidFill>
                  <a:srgbClr val="475A60"/>
                </a:solidFill>
                <a:latin typeface="Times New Roman"/>
                <a:ea typeface="Times New Roman"/>
                <a:cs typeface="Times New Roman"/>
                <a:sym typeface="Times New Roman"/>
              </a:rPr>
              <a:t>Мәзір дайын тағамдарда/өнімдерде аллергиялық реакцияларға немесе төзімсіздікке әкелетін заттардың мазмұнын көрсетеді. </a:t>
            </a:r>
            <a:endParaRPr sz="2000">
              <a:solidFill>
                <a:srgbClr val="475A60"/>
              </a:solidFill>
              <a:latin typeface="Times New Roman"/>
              <a:ea typeface="Times New Roman"/>
              <a:cs typeface="Times New Roman"/>
              <a:sym typeface="Times New Roman"/>
            </a:endParaRPr>
          </a:p>
          <a:p>
            <a:pPr marL="0" marR="0" lvl="0" indent="0" algn="l" rtl="0">
              <a:lnSpc>
                <a:spcPct val="110000"/>
              </a:lnSpc>
              <a:spcBef>
                <a:spcPts val="0"/>
              </a:spcBef>
              <a:spcAft>
                <a:spcPts val="0"/>
              </a:spcAft>
              <a:buNone/>
            </a:pPr>
            <a:endParaRPr sz="2000">
              <a:solidFill>
                <a:srgbClr val="475A60"/>
              </a:solidFill>
              <a:latin typeface="Times New Roman"/>
              <a:ea typeface="Times New Roman"/>
              <a:cs typeface="Times New Roman"/>
              <a:sym typeface="Times New Roman"/>
            </a:endParaRPr>
          </a:p>
          <a:p>
            <a:pPr marL="0" marR="0" lvl="0" indent="0" algn="l" rtl="0">
              <a:lnSpc>
                <a:spcPct val="110000"/>
              </a:lnSpc>
              <a:spcBef>
                <a:spcPts val="0"/>
              </a:spcBef>
              <a:spcAft>
                <a:spcPts val="0"/>
              </a:spcAft>
              <a:buNone/>
            </a:pPr>
            <a:r>
              <a:rPr lang="ru-RU" sz="2000">
                <a:solidFill>
                  <a:srgbClr val="475A60"/>
                </a:solidFill>
                <a:latin typeface="Times New Roman"/>
                <a:ea typeface="Times New Roman"/>
                <a:cs typeface="Times New Roman"/>
                <a:sym typeface="Times New Roman"/>
              </a:rPr>
              <a:t>Ерекше диеталық қажеттіліктері бар оқушыларды/тәрбиеленушілерді тамақтандыру стандартының қосымшалары:</a:t>
            </a:r>
            <a:endParaRPr sz="2000">
              <a:solidFill>
                <a:srgbClr val="475A60"/>
              </a:solidFill>
              <a:latin typeface="Times New Roman"/>
              <a:ea typeface="Times New Roman"/>
              <a:cs typeface="Times New Roman"/>
              <a:sym typeface="Times New Roman"/>
            </a:endParaRPr>
          </a:p>
          <a:p>
            <a:pPr marL="0" marR="0" lvl="0" indent="0" algn="l" rtl="0">
              <a:lnSpc>
                <a:spcPct val="110000"/>
              </a:lnSpc>
              <a:spcBef>
                <a:spcPts val="0"/>
              </a:spcBef>
              <a:spcAft>
                <a:spcPts val="0"/>
              </a:spcAft>
              <a:buNone/>
            </a:pPr>
            <a:r>
              <a:rPr lang="ru-RU" sz="2000" b="1">
                <a:solidFill>
                  <a:srgbClr val="475A60"/>
                </a:solidFill>
                <a:latin typeface="Times New Roman"/>
                <a:ea typeface="Times New Roman"/>
                <a:cs typeface="Times New Roman"/>
                <a:sym typeface="Times New Roman"/>
              </a:rPr>
              <a:t>Қосымша 13.</a:t>
            </a:r>
            <a:r>
              <a:rPr lang="ru-RU" sz="2000">
                <a:solidFill>
                  <a:srgbClr val="475A60"/>
                </a:solidFill>
                <a:latin typeface="Times New Roman"/>
                <a:ea typeface="Times New Roman"/>
                <a:cs typeface="Times New Roman"/>
                <a:sym typeface="Times New Roman"/>
              </a:rPr>
              <a:t> Білім беру ұйымдарында ерекше диеталық қажеттіліктері бар оқушыларды/тәрбиеленушілерді тамақпен қамтамасыз ету ерекшеліктері.</a:t>
            </a:r>
            <a:endParaRPr sz="2000">
              <a:solidFill>
                <a:srgbClr val="475A60"/>
              </a:solidFill>
              <a:latin typeface="Times New Roman"/>
              <a:ea typeface="Times New Roman"/>
              <a:cs typeface="Times New Roman"/>
              <a:sym typeface="Times New Roman"/>
            </a:endParaRPr>
          </a:p>
          <a:p>
            <a:pPr marL="0" marR="0" lvl="0" indent="0" algn="l" rtl="0">
              <a:lnSpc>
                <a:spcPct val="110000"/>
              </a:lnSpc>
              <a:spcBef>
                <a:spcPts val="0"/>
              </a:spcBef>
              <a:spcAft>
                <a:spcPts val="0"/>
              </a:spcAft>
              <a:buNone/>
            </a:pPr>
            <a:r>
              <a:rPr lang="ru-RU" sz="2000" b="1">
                <a:solidFill>
                  <a:srgbClr val="475A60"/>
                </a:solidFill>
                <a:latin typeface="Times New Roman"/>
                <a:ea typeface="Times New Roman"/>
                <a:cs typeface="Times New Roman"/>
                <a:sym typeface="Times New Roman"/>
              </a:rPr>
              <a:t>Қосымша 14</a:t>
            </a:r>
            <a:r>
              <a:rPr lang="ru-RU" sz="2000">
                <a:solidFill>
                  <a:srgbClr val="475A60"/>
                </a:solidFill>
                <a:latin typeface="Times New Roman"/>
                <a:ea typeface="Times New Roman"/>
                <a:cs typeface="Times New Roman"/>
                <a:sym typeface="Times New Roman"/>
              </a:rPr>
              <a:t>.</a:t>
            </a:r>
            <a:r>
              <a:rPr lang="ru-RU" sz="2000" b="1">
                <a:solidFill>
                  <a:srgbClr val="475A60"/>
                </a:solidFill>
                <a:latin typeface="Times New Roman"/>
                <a:ea typeface="Times New Roman"/>
                <a:cs typeface="Times New Roman"/>
                <a:sym typeface="Times New Roman"/>
              </a:rPr>
              <a:t> </a:t>
            </a:r>
            <a:r>
              <a:rPr lang="ru-RU" sz="2000">
                <a:solidFill>
                  <a:srgbClr val="475A60"/>
                </a:solidFill>
                <a:latin typeface="Times New Roman"/>
                <a:ea typeface="Times New Roman"/>
                <a:cs typeface="Times New Roman"/>
                <a:sym typeface="Times New Roman"/>
              </a:rPr>
              <a:t>Дайын тағамдардағы/өнімдердегі аллергиялық реакцияларға немесе төзімсіздікке әкелетін заттардың құрамы туралы ақпарат</a:t>
            </a:r>
            <a:endParaRPr sz="2000">
              <a:solidFill>
                <a:srgbClr val="475A60"/>
              </a:solidFill>
              <a:latin typeface="Times New Roman"/>
              <a:ea typeface="Times New Roman"/>
              <a:cs typeface="Times New Roman"/>
              <a:sym typeface="Times New Roman"/>
            </a:endParaRPr>
          </a:p>
          <a:p>
            <a:pPr marL="0" marR="0" lvl="0" indent="0" algn="l" rtl="0">
              <a:lnSpc>
                <a:spcPct val="110000"/>
              </a:lnSpc>
              <a:spcBef>
                <a:spcPts val="0"/>
              </a:spcBef>
              <a:spcAft>
                <a:spcPts val="0"/>
              </a:spcAft>
              <a:buNone/>
            </a:pPr>
            <a:r>
              <a:rPr lang="ru-RU" sz="2000" b="1">
                <a:solidFill>
                  <a:srgbClr val="475A60"/>
                </a:solidFill>
                <a:latin typeface="Times New Roman"/>
                <a:ea typeface="Times New Roman"/>
                <a:cs typeface="Times New Roman"/>
                <a:sym typeface="Times New Roman"/>
              </a:rPr>
              <a:t>Қосымша 15. </a:t>
            </a:r>
            <a:r>
              <a:rPr lang="ru-RU" sz="2000">
                <a:solidFill>
                  <a:srgbClr val="475A60"/>
                </a:solidFill>
                <a:latin typeface="Times New Roman"/>
                <a:ea typeface="Times New Roman"/>
                <a:cs typeface="Times New Roman"/>
                <a:sym typeface="Times New Roman"/>
              </a:rPr>
              <a:t>Құрамында глютені бар тағамдар.</a:t>
            </a:r>
            <a:endParaRPr sz="2000">
              <a:solidFill>
                <a:srgbClr val="475A60"/>
              </a:solidFill>
              <a:latin typeface="Times New Roman"/>
              <a:ea typeface="Times New Roman"/>
              <a:cs typeface="Times New Roman"/>
              <a:sym typeface="Times New Roman"/>
            </a:endParaRPr>
          </a:p>
          <a:p>
            <a:pPr marL="0" marR="0" lvl="0" indent="0" algn="l" rtl="0">
              <a:lnSpc>
                <a:spcPct val="110000"/>
              </a:lnSpc>
              <a:spcBef>
                <a:spcPts val="0"/>
              </a:spcBef>
              <a:spcAft>
                <a:spcPts val="0"/>
              </a:spcAft>
              <a:buNone/>
            </a:pPr>
            <a:r>
              <a:rPr lang="ru-RU" sz="2000">
                <a:solidFill>
                  <a:srgbClr val="475A60"/>
                </a:solidFill>
                <a:latin typeface="Times New Roman"/>
                <a:ea typeface="Times New Roman"/>
                <a:cs typeface="Times New Roman"/>
                <a:sym typeface="Times New Roman"/>
              </a:rPr>
              <a:t>Таңбалауында глютен іздерінің болуы көрсетілген Тамақ өнімдері</a:t>
            </a:r>
            <a:endParaRPr sz="2000">
              <a:solidFill>
                <a:srgbClr val="475A60"/>
              </a:solidFill>
              <a:latin typeface="Times New Roman"/>
              <a:ea typeface="Times New Roman"/>
              <a:cs typeface="Times New Roman"/>
              <a:sym typeface="Times New Roman"/>
            </a:endParaRPr>
          </a:p>
          <a:p>
            <a:pPr marL="0" marR="0" lvl="0" indent="0" algn="l" rtl="0">
              <a:lnSpc>
                <a:spcPct val="110000"/>
              </a:lnSpc>
              <a:spcBef>
                <a:spcPts val="0"/>
              </a:spcBef>
              <a:spcAft>
                <a:spcPts val="0"/>
              </a:spcAft>
              <a:buNone/>
            </a:pPr>
            <a:r>
              <a:rPr lang="ru-RU" sz="2000">
                <a:solidFill>
                  <a:srgbClr val="475A60"/>
                </a:solidFill>
                <a:latin typeface="Times New Roman"/>
                <a:ea typeface="Times New Roman"/>
                <a:cs typeface="Times New Roman"/>
                <a:sym typeface="Times New Roman"/>
              </a:rPr>
              <a:t>Құрамында глютен жоқ тамақ өнімдерінің тізімі</a:t>
            </a:r>
            <a:endParaRPr sz="20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83" name="Google Shape;283;p24"/>
          <p:cNvSpPr txBox="1"/>
          <p:nvPr/>
        </p:nvSpPr>
        <p:spPr>
          <a:xfrm>
            <a:off x="986102" y="203375"/>
            <a:ext cx="7171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a:solidFill>
                  <a:srgbClr val="475A60"/>
                </a:solidFill>
                <a:latin typeface="Times New Roman"/>
                <a:ea typeface="Times New Roman"/>
                <a:cs typeface="Times New Roman"/>
                <a:sym typeface="Times New Roman"/>
              </a:rPr>
              <a:t>Ерекше диеталық қажеттіліктері бар оқушылар/тәрбиеленушілердің тамақтануы</a:t>
            </a:r>
            <a:endParaRPr sz="2400" b="1">
              <a:solidFill>
                <a:srgbClr val="475A6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aphicFrame>
        <p:nvGraphicFramePr>
          <p:cNvPr id="288" name="Google Shape;288;p25"/>
          <p:cNvGraphicFramePr/>
          <p:nvPr/>
        </p:nvGraphicFramePr>
        <p:xfrm>
          <a:off x="395536" y="1053393"/>
          <a:ext cx="3000000" cy="3000000"/>
        </p:xfrm>
        <a:graphic>
          <a:graphicData uri="http://schemas.openxmlformats.org/drawingml/2006/table">
            <a:tbl>
              <a:tblPr>
                <a:noFill/>
                <a:tableStyleId>{61631C0C-9586-464A-BD79-65AB597BF56E}</a:tableStyleId>
              </a:tblPr>
              <a:tblGrid>
                <a:gridCol w="2160250">
                  <a:extLst>
                    <a:ext uri="{9D8B030D-6E8A-4147-A177-3AD203B41FA5}">
                      <a16:colId xmlns:a16="http://schemas.microsoft.com/office/drawing/2014/main" val="20000"/>
                    </a:ext>
                  </a:extLst>
                </a:gridCol>
                <a:gridCol w="2160250">
                  <a:extLst>
                    <a:ext uri="{9D8B030D-6E8A-4147-A177-3AD203B41FA5}">
                      <a16:colId xmlns:a16="http://schemas.microsoft.com/office/drawing/2014/main" val="20001"/>
                    </a:ext>
                  </a:extLst>
                </a:gridCol>
                <a:gridCol w="1514025">
                  <a:extLst>
                    <a:ext uri="{9D8B030D-6E8A-4147-A177-3AD203B41FA5}">
                      <a16:colId xmlns:a16="http://schemas.microsoft.com/office/drawing/2014/main" val="20002"/>
                    </a:ext>
                  </a:extLst>
                </a:gridCol>
                <a:gridCol w="2806475">
                  <a:extLst>
                    <a:ext uri="{9D8B030D-6E8A-4147-A177-3AD203B41FA5}">
                      <a16:colId xmlns:a16="http://schemas.microsoft.com/office/drawing/2014/main" val="20003"/>
                    </a:ext>
                  </a:extLst>
                </a:gridCol>
              </a:tblGrid>
              <a:tr h="36000">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Арнайы диеталық қажеттіліктердің себептері</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Тәрбиеленушілерге/оқушыларға, олардың заңды өкілдеріне міндетті түрде ұсыну үшін ақпарат</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Тағамдардың энергетикалық құндылығын түзету (калория)</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Азық-түлік өнімдерін, олардың мөлшерін алып тастау, шектеу немесе ауыстыру</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000">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Қант диабеті</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тағамдағы, сусындардағы, бір тамақтанудағы көмірсулардың мөлшері</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қажет емес</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қажет емес</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000">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Азық-түлік аллергиясы</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дайын тағамдарда аллергендердің болуы</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қажет емес</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құрамында тағамдық аллерген бар тағамдарды алып тастау немесе оларды ауыстыру</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000">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Целиакия (глютенге төзбеушілік)</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0" i="0" u="none" strike="noStrike" cap="none">
                          <a:solidFill>
                            <a:srgbClr val="24292B"/>
                          </a:solidFill>
                          <a:latin typeface="Times New Roman"/>
                          <a:ea typeface="Times New Roman"/>
                          <a:cs typeface="Times New Roman"/>
                          <a:sym typeface="Times New Roman"/>
                        </a:rPr>
                        <a:t>наличие глютена и его следов в готовых блюдах</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қажет емес</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құрамында глютен және оның іздері бар тағамдарды алып тастау немесе оларды ауыстыру</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000">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Лактаза жеткіліксіздігі (лактозаға төзбеушілік)</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0" i="0" u="none" strike="noStrike" cap="none">
                          <a:solidFill>
                            <a:srgbClr val="24292B"/>
                          </a:solidFill>
                          <a:latin typeface="Times New Roman"/>
                          <a:ea typeface="Times New Roman"/>
                          <a:cs typeface="Times New Roman"/>
                          <a:sym typeface="Times New Roman"/>
                        </a:rPr>
                        <a:t>наличие лактозы в готовых блюдах</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қажет емес</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құрамында лактоза бар тағамдарды алып тастау немесе оларды ауыстыру</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000">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Метаболизмнің туа біткен бұзылыстары (фенилкетонурия)</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тағамда немесе сусында өсімдік немесе жануар ақуызының болуы</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қажет емес</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24292B"/>
                          </a:solidFill>
                          <a:latin typeface="Times New Roman"/>
                          <a:ea typeface="Times New Roman"/>
                          <a:cs typeface="Times New Roman"/>
                          <a:sym typeface="Times New Roman"/>
                        </a:rPr>
                        <a:t>емдеуші дәрігердің ұсыныстары негізінде диеталық тамақтану қажет</a:t>
                      </a:r>
                      <a:endParaRPr/>
                    </a:p>
                  </a:txBody>
                  <a:tcPr marL="4650" marR="4650" marT="465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89" name="Google Shape;289;p25"/>
          <p:cNvSpPr txBox="1"/>
          <p:nvPr/>
        </p:nvSpPr>
        <p:spPr>
          <a:xfrm>
            <a:off x="4572000" y="44624"/>
            <a:ext cx="457200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200">
                <a:solidFill>
                  <a:srgbClr val="475A60"/>
                </a:solidFill>
                <a:latin typeface="Times New Roman"/>
                <a:ea typeface="Times New Roman"/>
                <a:cs typeface="Times New Roman"/>
                <a:sym typeface="Times New Roman"/>
              </a:rPr>
              <a:t>Денсаулық сақтау және білім беру ұйымдарындағы тамақтану стандарттарына 13-қосымша </a:t>
            </a:r>
            <a:endParaRPr sz="1200">
              <a:solidFill>
                <a:srgbClr val="475A60"/>
              </a:solidFill>
              <a:latin typeface="Times New Roman"/>
              <a:ea typeface="Times New Roman"/>
              <a:cs typeface="Times New Roman"/>
              <a:sym typeface="Times New Roman"/>
            </a:endParaRPr>
          </a:p>
        </p:txBody>
      </p:sp>
      <p:sp>
        <p:nvSpPr>
          <p:cNvPr id="290" name="Google Shape;290;p25"/>
          <p:cNvSpPr txBox="1"/>
          <p:nvPr/>
        </p:nvSpPr>
        <p:spPr>
          <a:xfrm>
            <a:off x="395576" y="406900"/>
            <a:ext cx="86409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b="1">
                <a:solidFill>
                  <a:srgbClr val="475A60"/>
                </a:solidFill>
                <a:latin typeface="Times New Roman"/>
                <a:ea typeface="Times New Roman"/>
                <a:cs typeface="Times New Roman"/>
                <a:sym typeface="Times New Roman"/>
              </a:rPr>
              <a:t>Білім беру ұйымдарында ерекше диеталық қажеттіліктері бар оқушыларды/тәрбиеленушілерді тамақпен қамтамасыз ету ерекшеліктері</a:t>
            </a:r>
            <a:endParaRPr sz="1800">
              <a:solidFill>
                <a:schemeClr val="dk1"/>
              </a:solidFill>
              <a:latin typeface="Gill Sans"/>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aphicFrame>
        <p:nvGraphicFramePr>
          <p:cNvPr id="295" name="Google Shape;295;p26"/>
          <p:cNvGraphicFramePr/>
          <p:nvPr/>
        </p:nvGraphicFramePr>
        <p:xfrm>
          <a:off x="6190973" y="4240835"/>
          <a:ext cx="3000000" cy="3000000"/>
        </p:xfrm>
        <a:graphic>
          <a:graphicData uri="http://schemas.openxmlformats.org/drawingml/2006/table">
            <a:tbl>
              <a:tblPr>
                <a:noFill/>
                <a:tableStyleId>{61631C0C-9586-464A-BD79-65AB597BF56E}</a:tableStyleId>
              </a:tblPr>
              <a:tblGrid>
                <a:gridCol w="2809325">
                  <a:extLst>
                    <a:ext uri="{9D8B030D-6E8A-4147-A177-3AD203B41FA5}">
                      <a16:colId xmlns:a16="http://schemas.microsoft.com/office/drawing/2014/main" val="20000"/>
                    </a:ext>
                  </a:extLst>
                </a:gridCol>
              </a:tblGrid>
              <a:tr h="2459525">
                <a:tc>
                  <a:txBody>
                    <a:bodyPr/>
                    <a:lstStyle/>
                    <a:p>
                      <a:pPr marL="0" marR="0" lvl="0" indent="0" algn="just" rtl="0">
                        <a:spcBef>
                          <a:spcPts val="0"/>
                        </a:spcBef>
                        <a:spcAft>
                          <a:spcPts val="0"/>
                        </a:spcAft>
                        <a:buNone/>
                      </a:pPr>
                      <a:r>
                        <a:rPr lang="ru-RU" sz="1200">
                          <a:solidFill>
                            <a:srgbClr val="002060"/>
                          </a:solidFill>
                          <a:latin typeface="Times New Roman"/>
                          <a:ea typeface="Times New Roman"/>
                          <a:cs typeface="Times New Roman"/>
                          <a:sym typeface="Times New Roman"/>
                        </a:rPr>
                        <a:t>Ескерту:</a:t>
                      </a:r>
                      <a:endParaRPr sz="120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1200">
                          <a:solidFill>
                            <a:srgbClr val="002060"/>
                          </a:solidFill>
                          <a:latin typeface="Times New Roman"/>
                          <a:ea typeface="Times New Roman"/>
                          <a:cs typeface="Times New Roman"/>
                          <a:sym typeface="Times New Roman"/>
                        </a:rPr>
                        <a:t>1. Даайын тағамның/өнімнің құрамында аллергеннің немесе төзімсіз заттың болуы туралы ақпарат мәзірде міндетті түрде дайын тағамның/өнімнің атауынан кейін жақшадағы тиісті индекспен көрсетіледі (қаймақ қосылған сүзбе (Л, СӨ), бұл ыдыста лактоза мен сүт өнімдерінің болуын көрсетеді)</a:t>
                      </a:r>
                      <a:endParaRPr sz="120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ru-RU" sz="1200">
                          <a:solidFill>
                            <a:srgbClr val="002060"/>
                          </a:solidFill>
                          <a:latin typeface="Times New Roman"/>
                          <a:ea typeface="Times New Roman"/>
                          <a:cs typeface="Times New Roman"/>
                          <a:sym typeface="Times New Roman"/>
                        </a:rPr>
                        <a:t>2. Аллерген немесе төзімсіз заттардың индексін ашып жазу туралы ақпарат мәзірдің жанында орналастырылады</a:t>
                      </a:r>
                      <a:endParaRPr sz="1200">
                        <a:solidFill>
                          <a:srgbClr val="002060"/>
                        </a:solidFill>
                        <a:latin typeface="Times New Roman"/>
                        <a:ea typeface="Times New Roman"/>
                        <a:cs typeface="Times New Roman"/>
                        <a:sym typeface="Times New Roman"/>
                      </a:endParaRPr>
                    </a:p>
                  </a:txBody>
                  <a:tcPr marL="33275" marR="33275" marT="19975" marB="19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296" name="Google Shape;296;p26"/>
          <p:cNvSpPr/>
          <p:nvPr/>
        </p:nvSpPr>
        <p:spPr>
          <a:xfrm>
            <a:off x="0" y="13180"/>
            <a:ext cx="65" cy="430839"/>
          </a:xfrm>
          <a:prstGeom prst="rect">
            <a:avLst/>
          </a:prstGeom>
          <a:solidFill>
            <a:srgbClr val="FFFFFF"/>
          </a:solidFill>
          <a:ln>
            <a:noFill/>
          </a:ln>
        </p:spPr>
        <p:txBody>
          <a:bodyPr spcFirstLastPara="1" wrap="square" lIns="0" tIns="95200" rIns="0" bIns="57125" anchor="ctr" anchorCtr="0">
            <a:sp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Arial"/>
              <a:ea typeface="Arial"/>
              <a:cs typeface="Arial"/>
              <a:sym typeface="Arial"/>
            </a:endParaRPr>
          </a:p>
        </p:txBody>
      </p:sp>
      <p:sp>
        <p:nvSpPr>
          <p:cNvPr id="297" name="Google Shape;297;p26"/>
          <p:cNvSpPr txBox="1"/>
          <p:nvPr/>
        </p:nvSpPr>
        <p:spPr>
          <a:xfrm>
            <a:off x="251715" y="315922"/>
            <a:ext cx="8712900" cy="831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200">
                <a:solidFill>
                  <a:srgbClr val="475A60"/>
                </a:solidFill>
                <a:latin typeface="Times New Roman"/>
                <a:ea typeface="Times New Roman"/>
                <a:cs typeface="Times New Roman"/>
                <a:sym typeface="Times New Roman"/>
              </a:rPr>
              <a:t>Денсаулық сақтау және білім беру ұйымдарындағы тамақтану стандарттарына 14- қосымша</a:t>
            </a:r>
            <a:endParaRPr/>
          </a:p>
          <a:p>
            <a:pPr marL="0" marR="0" lvl="0" indent="0" algn="ctr" rtl="0">
              <a:spcBef>
                <a:spcPts val="0"/>
              </a:spcBef>
              <a:spcAft>
                <a:spcPts val="0"/>
              </a:spcAft>
              <a:buNone/>
            </a:pPr>
            <a:r>
              <a:rPr lang="ru-RU" sz="1800">
                <a:solidFill>
                  <a:srgbClr val="475A60"/>
                </a:solidFill>
                <a:latin typeface="Times New Roman"/>
                <a:ea typeface="Times New Roman"/>
                <a:cs typeface="Times New Roman"/>
                <a:sym typeface="Times New Roman"/>
              </a:rPr>
              <a:t>Дайын тағамдардағы/өнімдердегі аллергиялық реакцияларға немесе төзімсіздікке әкелетін заттардың құрамы туралы ақпарат</a:t>
            </a:r>
            <a:endParaRPr sz="1800">
              <a:solidFill>
                <a:schemeClr val="dk1"/>
              </a:solidFill>
              <a:latin typeface="Gill Sans"/>
              <a:ea typeface="Gill Sans"/>
              <a:cs typeface="Gill Sans"/>
              <a:sym typeface="Gill Sans"/>
            </a:endParaRPr>
          </a:p>
        </p:txBody>
      </p:sp>
      <p:graphicFrame>
        <p:nvGraphicFramePr>
          <p:cNvPr id="298" name="Google Shape;298;p26"/>
          <p:cNvGraphicFramePr/>
          <p:nvPr/>
        </p:nvGraphicFramePr>
        <p:xfrm>
          <a:off x="611560" y="1484784"/>
          <a:ext cx="3000000" cy="3000000"/>
        </p:xfrm>
        <a:graphic>
          <a:graphicData uri="http://schemas.openxmlformats.org/drawingml/2006/table">
            <a:tbl>
              <a:tblPr>
                <a:noFill/>
                <a:tableStyleId>{61631C0C-9586-464A-BD79-65AB597BF56E}</a:tableStyleId>
              </a:tblPr>
              <a:tblGrid>
                <a:gridCol w="1984325">
                  <a:extLst>
                    <a:ext uri="{9D8B030D-6E8A-4147-A177-3AD203B41FA5}">
                      <a16:colId xmlns:a16="http://schemas.microsoft.com/office/drawing/2014/main" val="20000"/>
                    </a:ext>
                  </a:extLst>
                </a:gridCol>
                <a:gridCol w="3384375">
                  <a:extLst>
                    <a:ext uri="{9D8B030D-6E8A-4147-A177-3AD203B41FA5}">
                      <a16:colId xmlns:a16="http://schemas.microsoft.com/office/drawing/2014/main" val="20001"/>
                    </a:ext>
                  </a:extLst>
                </a:gridCol>
              </a:tblGrid>
              <a:tr h="259950">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Аллерген немесе төзімсіз зат индексі</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Аллергендер немесе төзбеушілік тудыратын заттардың индекстерінің түсіндірмесі</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3125">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Г</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глютен немесе оның іздері</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73125">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Л</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лактоза</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3125">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Ж</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дәнді дақылдар өнімдері</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73125">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ШӨ</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шаянтәрізділер өнімдері</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3125">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Жм</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жұмыртқа</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73125">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Б</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балық</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97200">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ЖЖ</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жержаңғақ</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73125">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СБ</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соя бұршақтары</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73125">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СӨ</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сүт өнімдері</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73125">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Ж</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жаңғақтар</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73125">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Бк</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балдыркөк</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73125">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Қ</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қыша</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73125">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К</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күнжіт</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73125">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ЛП</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люпин</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173125">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М</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моллюскалар</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73125">
                <a:tc>
                  <a:txBody>
                    <a:bodyPr/>
                    <a:lstStyle/>
                    <a:p>
                      <a:pPr marL="0" marR="0" lvl="0" indent="0" algn="l" rtl="0">
                        <a:spcBef>
                          <a:spcPts val="0"/>
                        </a:spcBef>
                        <a:spcAft>
                          <a:spcPts val="0"/>
                        </a:spcAft>
                        <a:buNone/>
                      </a:pPr>
                      <a:r>
                        <a:rPr lang="ru-RU" sz="1600" b="0" i="0" u="none" strike="noStrike" cap="none">
                          <a:solidFill>
                            <a:srgbClr val="475A60"/>
                          </a:solidFill>
                          <a:latin typeface="Times New Roman"/>
                          <a:ea typeface="Times New Roman"/>
                          <a:cs typeface="Times New Roman"/>
                          <a:sym typeface="Times New Roman"/>
                        </a:rPr>
                        <a:t>АЦ</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1600">
                          <a:solidFill>
                            <a:srgbClr val="475A60"/>
                          </a:solidFill>
                          <a:latin typeface="Times New Roman"/>
                          <a:ea typeface="Times New Roman"/>
                          <a:cs typeface="Times New Roman"/>
                          <a:sym typeface="Times New Roman"/>
                        </a:rPr>
                        <a:t>аспартам және аспартам-ацесульфама тұзы</a:t>
                      </a:r>
                      <a:endParaRPr/>
                    </a:p>
                  </a:txBody>
                  <a:tcPr marL="7225" marR="7225" marT="7225"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aphicFrame>
        <p:nvGraphicFramePr>
          <p:cNvPr id="303" name="Google Shape;303;p27"/>
          <p:cNvGraphicFramePr/>
          <p:nvPr/>
        </p:nvGraphicFramePr>
        <p:xfrm>
          <a:off x="199219" y="260648"/>
          <a:ext cx="3000000" cy="3000000"/>
        </p:xfrm>
        <a:graphic>
          <a:graphicData uri="http://schemas.openxmlformats.org/drawingml/2006/table">
            <a:tbl>
              <a:tblPr>
                <a:noFill/>
                <a:tableStyleId>{61631C0C-9586-464A-BD79-65AB597BF56E}</a:tableStyleId>
              </a:tblPr>
              <a:tblGrid>
                <a:gridCol w="8745550">
                  <a:extLst>
                    <a:ext uri="{9D8B030D-6E8A-4147-A177-3AD203B41FA5}">
                      <a16:colId xmlns:a16="http://schemas.microsoft.com/office/drawing/2014/main" val="20000"/>
                    </a:ext>
                  </a:extLst>
                </a:gridCol>
              </a:tblGrid>
              <a:tr h="998425">
                <a:tc>
                  <a:txBody>
                    <a:bodyPr/>
                    <a:lstStyle/>
                    <a:p>
                      <a:pPr marL="0" marR="0" lvl="0" indent="0" algn="r" rtl="0">
                        <a:spcBef>
                          <a:spcPts val="0"/>
                        </a:spcBef>
                        <a:spcAft>
                          <a:spcPts val="0"/>
                        </a:spcAft>
                        <a:buNone/>
                      </a:pPr>
                      <a:r>
                        <a:rPr lang="ru-RU" sz="1200">
                          <a:solidFill>
                            <a:srgbClr val="475A60"/>
                          </a:solidFill>
                          <a:latin typeface="Times New Roman"/>
                          <a:ea typeface="Times New Roman"/>
                          <a:cs typeface="Times New Roman"/>
                          <a:sym typeface="Times New Roman"/>
                        </a:rPr>
                        <a:t>                     Денсаулық сақтау және білім беру ұйымдарында </a:t>
                      </a:r>
                      <a:endParaRPr sz="1200">
                        <a:solidFill>
                          <a:srgbClr val="475A60"/>
                        </a:solidFill>
                        <a:latin typeface="Times New Roman"/>
                        <a:ea typeface="Times New Roman"/>
                        <a:cs typeface="Times New Roman"/>
                        <a:sym typeface="Times New Roman"/>
                      </a:endParaRPr>
                    </a:p>
                    <a:p>
                      <a:pPr marL="0" marR="0" lvl="0" indent="0" algn="r" rtl="0">
                        <a:spcBef>
                          <a:spcPts val="0"/>
                        </a:spcBef>
                        <a:spcAft>
                          <a:spcPts val="0"/>
                        </a:spcAft>
                        <a:buNone/>
                      </a:pPr>
                      <a:r>
                        <a:rPr lang="ru-RU" sz="1200">
                          <a:solidFill>
                            <a:srgbClr val="475A60"/>
                          </a:solidFill>
                          <a:latin typeface="Times New Roman"/>
                          <a:ea typeface="Times New Roman"/>
                          <a:cs typeface="Times New Roman"/>
                          <a:sym typeface="Times New Roman"/>
                        </a:rPr>
                        <a:t>тамақтану стандарттарына 15-қосымша</a:t>
                      </a:r>
                      <a:endParaRPr sz="1200">
                        <a:solidFill>
                          <a:srgbClr val="475A60"/>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i="0" u="none" strike="noStrike" cap="none">
                        <a:solidFill>
                          <a:srgbClr val="475A60"/>
                        </a:solidFill>
                        <a:latin typeface="Times New Roman"/>
                        <a:ea typeface="Times New Roman"/>
                        <a:cs typeface="Times New Roman"/>
                        <a:sym typeface="Times New Roman"/>
                      </a:endParaRPr>
                    </a:p>
                    <a:p>
                      <a:pPr marL="0" marR="0" lvl="0" indent="0" algn="ctr" rtl="0">
                        <a:spcBef>
                          <a:spcPts val="0"/>
                        </a:spcBef>
                        <a:spcAft>
                          <a:spcPts val="0"/>
                        </a:spcAft>
                        <a:buNone/>
                      </a:pPr>
                      <a:r>
                        <a:rPr lang="ru-RU" sz="1800" b="1">
                          <a:solidFill>
                            <a:srgbClr val="475A60"/>
                          </a:solidFill>
                          <a:latin typeface="Times New Roman"/>
                          <a:ea typeface="Times New Roman"/>
                          <a:cs typeface="Times New Roman"/>
                          <a:sym typeface="Times New Roman"/>
                        </a:rPr>
                        <a:t>Құрамында глютені бар тағамдар</a:t>
                      </a:r>
                      <a:endParaRPr sz="1800" b="1">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b="1">
                          <a:solidFill>
                            <a:srgbClr val="475A60"/>
                          </a:solidFill>
                          <a:latin typeface="Times New Roman"/>
                          <a:ea typeface="Times New Roman"/>
                          <a:cs typeface="Times New Roman"/>
                          <a:sym typeface="Times New Roman"/>
                        </a:rPr>
                        <a:t>     </a:t>
                      </a:r>
                      <a:r>
                        <a:rPr lang="ru-RU" sz="1800">
                          <a:solidFill>
                            <a:srgbClr val="475A60"/>
                          </a:solidFill>
                          <a:latin typeface="Times New Roman"/>
                          <a:ea typeface="Times New Roman"/>
                          <a:cs typeface="Times New Roman"/>
                          <a:sym typeface="Times New Roman"/>
                        </a:rPr>
                        <a:t> 1) бидай, оның ішінде жарма, булгур, кус-кус;</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2) қара бидай;</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3) арпа;</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4) сұлы;</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5) тритикале;</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6) құрамында бидай, қара бидай, арпа, сұлы ұны, крахмал бар нан, нан-тоқаш және кондитерлік өнімдер (оның таңбалауында оның құрамында глютен іздері болуы мүмкін деп көрсетілген), арпа патокасы;</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7) құрамында бидай, қара бидай, сұлы ұны, крахмал бар макарон өнімдері (оның таңбалауында оның құрамында глютен іздері болуы мүмкін);</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8) құрамында бидай, қара бидай, арпа, сұлы ұны, крахмал бар ет, балық тағамдары мен бұйымдары (оның таңбалауында оның құрамында глютен іздері болуы мүмкін екендігі көрсетілген);</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9) құрамында бидай, қара бидай, арпа немесе сұлы бар сүт өнімдері;</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10) арпа, бидай немесе қара бидай уыты негізіндегі сусын;</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11) қуырылған астық (арпа, қара бидай, бидай) және цикорий сусыны.</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b="0" u="none" strike="noStrike" cap="none">
                          <a:solidFill>
                            <a:srgbClr val="475A60"/>
                          </a:solidFill>
                          <a:latin typeface="Gill Sans"/>
                          <a:ea typeface="Gill Sans"/>
                          <a:cs typeface="Gill Sans"/>
                          <a:sym typeface="Gill Sans"/>
                        </a:rPr>
                        <a:t>    </a:t>
                      </a:r>
                      <a:endParaRPr sz="1600" u="none" strike="noStrike" cap="none">
                        <a:solidFill>
                          <a:srgbClr val="475A60"/>
                        </a:solidFill>
                      </a:endParaRPr>
                    </a:p>
                  </a:txBody>
                  <a:tcPr marL="33275" marR="33275" marT="19975" marB="19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aphicFrame>
        <p:nvGraphicFramePr>
          <p:cNvPr id="308" name="Google Shape;308;p28"/>
          <p:cNvGraphicFramePr/>
          <p:nvPr/>
        </p:nvGraphicFramePr>
        <p:xfrm>
          <a:off x="107504" y="188640"/>
          <a:ext cx="3000000" cy="3000000"/>
        </p:xfrm>
        <a:graphic>
          <a:graphicData uri="http://schemas.openxmlformats.org/drawingml/2006/table">
            <a:tbl>
              <a:tblPr>
                <a:noFill/>
                <a:tableStyleId>{61631C0C-9586-464A-BD79-65AB597BF56E}</a:tableStyleId>
              </a:tblPr>
              <a:tblGrid>
                <a:gridCol w="8745550">
                  <a:extLst>
                    <a:ext uri="{9D8B030D-6E8A-4147-A177-3AD203B41FA5}">
                      <a16:colId xmlns:a16="http://schemas.microsoft.com/office/drawing/2014/main" val="20000"/>
                    </a:ext>
                  </a:extLst>
                </a:gridCol>
              </a:tblGrid>
              <a:tr h="998425">
                <a:tc>
                  <a:txBody>
                    <a:bodyPr/>
                    <a:lstStyle/>
                    <a:p>
                      <a:pPr marL="0" marR="0" lvl="0" indent="0" algn="r" rtl="0">
                        <a:spcBef>
                          <a:spcPts val="0"/>
                        </a:spcBef>
                        <a:spcAft>
                          <a:spcPts val="0"/>
                        </a:spcAft>
                        <a:buNone/>
                      </a:pPr>
                      <a:r>
                        <a:rPr lang="ru-RU" sz="1200">
                          <a:solidFill>
                            <a:srgbClr val="475A60"/>
                          </a:solidFill>
                          <a:latin typeface="Times New Roman"/>
                          <a:ea typeface="Times New Roman"/>
                          <a:cs typeface="Times New Roman"/>
                          <a:sym typeface="Times New Roman"/>
                        </a:rPr>
                        <a:t>Денсаулық сақтау және білім беру ұйымдарында </a:t>
                      </a:r>
                      <a:endParaRPr sz="1200">
                        <a:solidFill>
                          <a:srgbClr val="475A60"/>
                        </a:solidFill>
                        <a:latin typeface="Times New Roman"/>
                        <a:ea typeface="Times New Roman"/>
                        <a:cs typeface="Times New Roman"/>
                        <a:sym typeface="Times New Roman"/>
                      </a:endParaRPr>
                    </a:p>
                    <a:p>
                      <a:pPr marL="0" marR="0" lvl="0" indent="0" algn="r" rtl="0">
                        <a:spcBef>
                          <a:spcPts val="0"/>
                        </a:spcBef>
                        <a:spcAft>
                          <a:spcPts val="0"/>
                        </a:spcAft>
                        <a:buNone/>
                      </a:pPr>
                      <a:r>
                        <a:rPr lang="ru-RU" sz="1200">
                          <a:solidFill>
                            <a:srgbClr val="475A60"/>
                          </a:solidFill>
                          <a:latin typeface="Times New Roman"/>
                          <a:ea typeface="Times New Roman"/>
                          <a:cs typeface="Times New Roman"/>
                          <a:sym typeface="Times New Roman"/>
                        </a:rPr>
                        <a:t>тамақтану стандарттарына 15-қосымша</a:t>
                      </a:r>
                      <a:endParaRPr sz="1200">
                        <a:solidFill>
                          <a:srgbClr val="475A60"/>
                        </a:solidFill>
                        <a:latin typeface="Times New Roman"/>
                        <a:ea typeface="Times New Roman"/>
                        <a:cs typeface="Times New Roman"/>
                        <a:sym typeface="Times New Roman"/>
                      </a:endParaRPr>
                    </a:p>
                    <a:p>
                      <a:pPr marL="0" marR="0" lvl="0" indent="0" algn="r" rtl="0">
                        <a:spcBef>
                          <a:spcPts val="0"/>
                        </a:spcBef>
                        <a:spcAft>
                          <a:spcPts val="0"/>
                        </a:spcAft>
                        <a:buNone/>
                      </a:pPr>
                      <a:endParaRPr sz="12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b="1">
                          <a:solidFill>
                            <a:srgbClr val="475A60"/>
                          </a:solidFill>
                          <a:latin typeface="Times New Roman"/>
                          <a:ea typeface="Times New Roman"/>
                          <a:cs typeface="Times New Roman"/>
                          <a:sym typeface="Times New Roman"/>
                        </a:rPr>
                        <a:t>Таңбалауында глютен іздерінің болуы көрсетілген тамақ өнімдері</a:t>
                      </a:r>
                      <a:endParaRPr b="1"/>
                    </a:p>
                    <a:p>
                      <a:pPr marL="0" marR="0" lvl="0" indent="0" algn="l"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1) кетчупы, горчица;</a:t>
                      </a:r>
                      <a:endParaRPr/>
                    </a:p>
                    <a:p>
                      <a:pPr marL="0" marR="0" lvl="0" indent="0" algn="l"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2) молочные продукты;</a:t>
                      </a:r>
                      <a:endParaRPr/>
                    </a:p>
                    <a:p>
                      <a:pPr marL="0" marR="0" lvl="0" indent="0" algn="l"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3) изделия из картофеля и кукурузы;</a:t>
                      </a:r>
                      <a:endParaRPr/>
                    </a:p>
                    <a:p>
                      <a:pPr marL="0" marR="0" lvl="0" indent="0" algn="l"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4) гранулированный чай, растворимые какао-смеси;</a:t>
                      </a:r>
                      <a:endParaRPr/>
                    </a:p>
                    <a:p>
                      <a:pPr marL="0" marR="0" lvl="0" indent="0" algn="l"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5) сухие пряности;</a:t>
                      </a:r>
                      <a:endParaRPr/>
                    </a:p>
                    <a:p>
                      <a:pPr marL="0" marR="0" lvl="0" indent="0" algn="l"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6) сушеные овощи и фрукты;</a:t>
                      </a:r>
                      <a:endParaRPr/>
                    </a:p>
                    <a:p>
                      <a:pPr marL="0" marR="0" lvl="0" indent="0" algn="l"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7) шоколад.</a:t>
                      </a:r>
                      <a:endParaRPr/>
                    </a:p>
                    <a:p>
                      <a:pPr marL="0" marR="0" lvl="0" indent="0" algn="l" rtl="0">
                        <a:spcBef>
                          <a:spcPts val="0"/>
                        </a:spcBef>
                        <a:spcAft>
                          <a:spcPts val="0"/>
                        </a:spcAft>
                        <a:buNone/>
                      </a:pPr>
                      <a:r>
                        <a:rPr lang="ru-RU" sz="1800" u="none" strike="noStrike" cap="none">
                          <a:solidFill>
                            <a:srgbClr val="0070C0"/>
                          </a:solidFill>
                          <a:latin typeface="Times New Roman"/>
                          <a:ea typeface="Times New Roman"/>
                          <a:cs typeface="Times New Roman"/>
                          <a:sym typeface="Times New Roman"/>
                        </a:rPr>
                        <a:t>     </a:t>
                      </a:r>
                      <a:r>
                        <a:rPr lang="ru-RU" sz="1800" b="0" u="none" strike="noStrike" cap="none">
                          <a:solidFill>
                            <a:srgbClr val="0070C0"/>
                          </a:solidFill>
                          <a:latin typeface="Times New Roman"/>
                          <a:ea typeface="Times New Roman"/>
                          <a:cs typeface="Times New Roman"/>
                          <a:sym typeface="Times New Roman"/>
                        </a:rPr>
                        <a:t>     </a:t>
                      </a:r>
                      <a:endParaRPr/>
                    </a:p>
                  </a:txBody>
                  <a:tcPr marL="33275" marR="33275" marT="19975" marB="19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309" name="Google Shape;309;p28"/>
          <p:cNvSpPr txBox="1"/>
          <p:nvPr/>
        </p:nvSpPr>
        <p:spPr>
          <a:xfrm>
            <a:off x="107500" y="3019500"/>
            <a:ext cx="56562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rgbClr val="475A60"/>
                </a:solidFill>
                <a:latin typeface="Times New Roman"/>
                <a:ea typeface="Times New Roman"/>
                <a:cs typeface="Times New Roman"/>
                <a:sym typeface="Times New Roman"/>
              </a:rPr>
              <a:t>Құрамында глютен жоқ тамақ өнімдерінің тізімі</a:t>
            </a:r>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 көкөністер;  </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2) картоп;</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3) жүгері;</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4) асқабақ;</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5) жемістер;</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6) жидектер;</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7) бұршақ дақылдары;</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8) дәнді дақылдар: күріш, киноа, тары, амарант, құмай;</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9) жаңғақ,</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10) қарақұмық;</a:t>
            </a:r>
            <a:endParaRPr sz="18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a:t>
            </a:r>
            <a:endParaRPr sz="1800">
              <a:solidFill>
                <a:srgbClr val="475A60"/>
              </a:solidFill>
              <a:latin typeface="Times New Roman"/>
              <a:ea typeface="Times New Roman"/>
              <a:cs typeface="Times New Roman"/>
              <a:sym typeface="Times New Roman"/>
            </a:endParaRPr>
          </a:p>
        </p:txBody>
      </p:sp>
      <p:sp>
        <p:nvSpPr>
          <p:cNvPr id="310" name="Google Shape;310;p28"/>
          <p:cNvSpPr txBox="1"/>
          <p:nvPr/>
        </p:nvSpPr>
        <p:spPr>
          <a:xfrm>
            <a:off x="5075625" y="3250350"/>
            <a:ext cx="30000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11) тұқым;</a:t>
            </a:r>
            <a:endParaRPr sz="1800">
              <a:solidFill>
                <a:srgbClr val="475A60"/>
              </a:solidFill>
              <a:latin typeface="Times New Roman"/>
              <a:ea typeface="Times New Roman"/>
              <a:cs typeface="Times New Roman"/>
              <a:sym typeface="Times New Roman"/>
            </a:endParaRPr>
          </a:p>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12) жұмыртқа;</a:t>
            </a:r>
            <a:endParaRPr sz="1800">
              <a:solidFill>
                <a:srgbClr val="475A60"/>
              </a:solidFill>
              <a:latin typeface="Times New Roman"/>
              <a:ea typeface="Times New Roman"/>
              <a:cs typeface="Times New Roman"/>
              <a:sym typeface="Times New Roman"/>
            </a:endParaRPr>
          </a:p>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13) ет</a:t>
            </a:r>
            <a:endParaRPr sz="1800">
              <a:solidFill>
                <a:srgbClr val="475A60"/>
              </a:solidFill>
              <a:latin typeface="Times New Roman"/>
              <a:ea typeface="Times New Roman"/>
              <a:cs typeface="Times New Roman"/>
              <a:sym typeface="Times New Roman"/>
            </a:endParaRPr>
          </a:p>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14) балық;</a:t>
            </a:r>
            <a:endParaRPr sz="1800">
              <a:solidFill>
                <a:srgbClr val="475A60"/>
              </a:solidFill>
              <a:latin typeface="Times New Roman"/>
              <a:ea typeface="Times New Roman"/>
              <a:cs typeface="Times New Roman"/>
              <a:sym typeface="Times New Roman"/>
            </a:endParaRPr>
          </a:p>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15) сүт өнімдері;</a:t>
            </a:r>
            <a:endParaRPr sz="1800">
              <a:solidFill>
                <a:srgbClr val="475A60"/>
              </a:solidFill>
              <a:latin typeface="Times New Roman"/>
              <a:ea typeface="Times New Roman"/>
              <a:cs typeface="Times New Roman"/>
              <a:sym typeface="Times New Roman"/>
            </a:endParaRPr>
          </a:p>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16) өсімдік майы;</a:t>
            </a:r>
            <a:endParaRPr sz="1800">
              <a:solidFill>
                <a:srgbClr val="475A60"/>
              </a:solidFill>
              <a:latin typeface="Times New Roman"/>
              <a:ea typeface="Times New Roman"/>
              <a:cs typeface="Times New Roman"/>
              <a:sym typeface="Times New Roman"/>
            </a:endParaRPr>
          </a:p>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17) су;</a:t>
            </a:r>
            <a:endParaRPr sz="1800">
              <a:solidFill>
                <a:srgbClr val="475A60"/>
              </a:solidFill>
              <a:latin typeface="Times New Roman"/>
              <a:ea typeface="Times New Roman"/>
              <a:cs typeface="Times New Roman"/>
              <a:sym typeface="Times New Roman"/>
            </a:endParaRPr>
          </a:p>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18) жеміс және көкөніс шырыны;</a:t>
            </a:r>
            <a:endParaRPr sz="1800">
              <a:solidFill>
                <a:srgbClr val="475A60"/>
              </a:solidFill>
              <a:latin typeface="Times New Roman"/>
              <a:ea typeface="Times New Roman"/>
              <a:cs typeface="Times New Roman"/>
              <a:sym typeface="Times New Roman"/>
            </a:endParaRPr>
          </a:p>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19) шай;</a:t>
            </a:r>
            <a:endParaRPr sz="1800">
              <a:solidFill>
                <a:srgbClr val="475A60"/>
              </a:solidFill>
              <a:latin typeface="Times New Roman"/>
              <a:ea typeface="Times New Roman"/>
              <a:cs typeface="Times New Roman"/>
              <a:sym typeface="Times New Roman"/>
            </a:endParaRPr>
          </a:p>
          <a:p>
            <a:pPr marL="0" lvl="0" indent="0" algn="l" rtl="0">
              <a:spcBef>
                <a:spcPts val="0"/>
              </a:spcBef>
              <a:spcAft>
                <a:spcPts val="0"/>
              </a:spcAft>
              <a:buNone/>
            </a:pPr>
            <a:r>
              <a:rPr lang="ru-RU" sz="1800">
                <a:solidFill>
                  <a:srgbClr val="475A60"/>
                </a:solidFill>
                <a:latin typeface="Times New Roman"/>
                <a:ea typeface="Times New Roman"/>
                <a:cs typeface="Times New Roman"/>
                <a:sym typeface="Times New Roman"/>
              </a:rPr>
              <a:t>      20) какао.</a:t>
            </a:r>
            <a:endParaRPr sz="1800">
              <a:solidFill>
                <a:srgbClr val="475A60"/>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9"/>
          <p:cNvSpPr txBox="1">
            <a:spLocks noGrp="1"/>
          </p:cNvSpPr>
          <p:nvPr>
            <p:ph type="body" idx="1"/>
          </p:nvPr>
        </p:nvSpPr>
        <p:spPr>
          <a:xfrm>
            <a:off x="395536" y="980728"/>
            <a:ext cx="8592471" cy="5328592"/>
          </a:xfrm>
          <a:prstGeom prst="rect">
            <a:avLst/>
          </a:prstGeom>
          <a:noFill/>
          <a:ln>
            <a:noFill/>
          </a:ln>
        </p:spPr>
        <p:txBody>
          <a:bodyPr spcFirstLastPara="1" wrap="square" lIns="91425" tIns="45700" rIns="91425" bIns="45700" anchor="t" anchorCtr="0">
            <a:normAutofit fontScale="40000" lnSpcReduction="20000"/>
          </a:bodyPr>
          <a:lstStyle/>
          <a:p>
            <a:pPr marL="228600" lvl="0" indent="-228600" algn="l" rtl="0">
              <a:lnSpc>
                <a:spcPct val="130000"/>
              </a:lnSpc>
              <a:spcBef>
                <a:spcPts val="600"/>
              </a:spcBef>
              <a:spcAft>
                <a:spcPts val="0"/>
              </a:spcAft>
              <a:buSzPct val="95000"/>
              <a:buChar char="•"/>
            </a:pPr>
            <a:r>
              <a:rPr lang="ru-RU" sz="4000">
                <a:solidFill>
                  <a:srgbClr val="475A60"/>
                </a:solidFill>
                <a:latin typeface="Times New Roman"/>
                <a:ea typeface="Times New Roman"/>
                <a:cs typeface="Times New Roman"/>
                <a:sym typeface="Times New Roman"/>
              </a:rPr>
              <a:t>Бір реттік ыстық тамаққа арналған перспективалы төрт апталық маусымдық мәзір Қазақстан Республикасының Денсаулық сақтау Министрлігі әзірлеген үлгілік мәзір негізінде әзірленеді (ҚР ДСМ санитариялық-эпидемиологиялық бақылау комитетінің 25.12.2024 "үлгілік перспективалық мектеп мәзірін бекіту туралы" № 135-НҚ Бұйрығы)</a:t>
            </a:r>
            <a:endParaRPr sz="4000">
              <a:solidFill>
                <a:srgbClr val="475A60"/>
              </a:solidFill>
              <a:latin typeface="Times New Roman"/>
              <a:ea typeface="Times New Roman"/>
              <a:cs typeface="Times New Roman"/>
              <a:sym typeface="Times New Roman"/>
            </a:endParaRPr>
          </a:p>
          <a:p>
            <a:pPr marL="228600" lvl="0" indent="-228600" algn="l" rtl="0">
              <a:lnSpc>
                <a:spcPct val="130000"/>
              </a:lnSpc>
              <a:spcBef>
                <a:spcPts val="600"/>
              </a:spcBef>
              <a:spcAft>
                <a:spcPts val="0"/>
              </a:spcAft>
              <a:buSzPct val="95000"/>
              <a:buChar char="•"/>
            </a:pPr>
            <a:r>
              <a:rPr lang="ru-RU" sz="4000">
                <a:solidFill>
                  <a:srgbClr val="475A60"/>
                </a:solidFill>
                <a:latin typeface="Times New Roman"/>
                <a:ea typeface="Times New Roman"/>
                <a:cs typeface="Times New Roman"/>
                <a:sym typeface="Times New Roman"/>
              </a:rPr>
              <a:t>Оқушылардың/тәрбиеленушілердің және олардың заңды өкілдерінің пікірлерін/ұсыныстарын, өңірде өндірілетін отандық өнім ассортиментін ескере отырып, тағамдық құндылығын сақтай отырып, үлгілік мәзірді өзгеріссіз пайдалануға, сондай-ақ осы стандарттарға 10-қосымшаға сәйкес химиялық құрамы бойынша баламалы өнімдерге ауыстыра отырып түзетулер енгізуге жол беріледі.</a:t>
            </a:r>
            <a:endParaRPr sz="4000">
              <a:solidFill>
                <a:srgbClr val="475A60"/>
              </a:solidFill>
              <a:latin typeface="Times New Roman"/>
              <a:ea typeface="Times New Roman"/>
              <a:cs typeface="Times New Roman"/>
              <a:sym typeface="Times New Roman"/>
            </a:endParaRPr>
          </a:p>
          <a:p>
            <a:pPr marL="228600" lvl="0" indent="-228600" algn="l" rtl="0">
              <a:lnSpc>
                <a:spcPct val="130000"/>
              </a:lnSpc>
              <a:spcBef>
                <a:spcPts val="600"/>
              </a:spcBef>
              <a:spcAft>
                <a:spcPts val="0"/>
              </a:spcAft>
              <a:buSzPct val="95000"/>
              <a:buChar char="•"/>
            </a:pPr>
            <a:r>
              <a:rPr lang="ru-RU" sz="4000">
                <a:solidFill>
                  <a:srgbClr val="475A60"/>
                </a:solidFill>
                <a:latin typeface="Times New Roman"/>
                <a:ea typeface="Times New Roman"/>
                <a:cs typeface="Times New Roman"/>
                <a:sym typeface="Times New Roman"/>
              </a:rPr>
              <a:t> Типтік мәзірлердің 3 нұсқасы әзірленді: ыстық тағамдарды қолданатын екі мәзір (салаттар немесе көкөніс кесектері, гарнирлері бар екінші тағамдар немесе ет, көкөніс немесе жарма пісірмесі, сусындар немесе ашытылған сүт сусындары және т.б.) және мәзірдің үшінші нұсқасы - шағын жинақталған мектептерге арналған ланч-пакеттері (кейтеринг).</a:t>
            </a:r>
            <a:endParaRPr sz="4000">
              <a:solidFill>
                <a:srgbClr val="475A60"/>
              </a:solidFill>
              <a:latin typeface="Times New Roman"/>
              <a:ea typeface="Times New Roman"/>
              <a:cs typeface="Times New Roman"/>
              <a:sym typeface="Times New Roman"/>
            </a:endParaRPr>
          </a:p>
        </p:txBody>
      </p:sp>
      <p:sp>
        <p:nvSpPr>
          <p:cNvPr id="317" name="Google Shape;317;p29"/>
          <p:cNvSpPr txBox="1"/>
          <p:nvPr/>
        </p:nvSpPr>
        <p:spPr>
          <a:xfrm>
            <a:off x="3107253" y="232875"/>
            <a:ext cx="29295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a:solidFill>
                  <a:srgbClr val="475A60"/>
                </a:solidFill>
                <a:latin typeface="Times New Roman"/>
                <a:ea typeface="Times New Roman"/>
                <a:cs typeface="Times New Roman"/>
                <a:sym typeface="Times New Roman"/>
              </a:rPr>
              <a:t>Типтік мәзірлер</a:t>
            </a:r>
            <a:endParaRPr sz="2400" b="1">
              <a:solidFill>
                <a:srgbClr val="475A6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06AD5D-56A5-4431-BDBE-294FBB6D65E3}"/>
              </a:ext>
            </a:extLst>
          </p:cNvPr>
          <p:cNvSpPr>
            <a:spLocks noGrp="1"/>
          </p:cNvSpPr>
          <p:nvPr>
            <p:ph type="title"/>
          </p:nvPr>
        </p:nvSpPr>
        <p:spPr/>
        <p:txBody>
          <a:bodyPr>
            <a:normAutofit/>
          </a:bodyPr>
          <a:lstStyle/>
          <a:p>
            <a:r>
              <a:rPr lang="ru-RU" sz="2800" b="1" dirty="0">
                <a:effectLst/>
                <a:latin typeface="Times New Roman" panose="02020603050405020304" pitchFamily="18" charset="0"/>
                <a:ea typeface="Times New Roman" panose="02020603050405020304" pitchFamily="18" charset="0"/>
              </a:rPr>
              <a:t>Типовое перспективное школьное меню (лето-осень). Вариант 1.</a:t>
            </a:r>
            <a:endParaRPr lang="ru-KZ" sz="2800" dirty="0"/>
          </a:p>
        </p:txBody>
      </p:sp>
      <p:graphicFrame>
        <p:nvGraphicFramePr>
          <p:cNvPr id="4" name="Объект 3">
            <a:extLst>
              <a:ext uri="{FF2B5EF4-FFF2-40B4-BE49-F238E27FC236}">
                <a16:creationId xmlns:a16="http://schemas.microsoft.com/office/drawing/2014/main" id="{22A8E3A7-1F01-453D-B326-0C7D9984ECA1}"/>
              </a:ext>
            </a:extLst>
          </p:cNvPr>
          <p:cNvGraphicFramePr>
            <a:graphicFrameLocks noGrp="1"/>
          </p:cNvGraphicFramePr>
          <p:nvPr>
            <p:ph idx="1"/>
          </p:nvPr>
        </p:nvGraphicFramePr>
        <p:xfrm>
          <a:off x="683568" y="2057400"/>
          <a:ext cx="7848870" cy="4038600"/>
        </p:xfrm>
        <a:graphic>
          <a:graphicData uri="http://schemas.openxmlformats.org/drawingml/2006/table">
            <a:tbl>
              <a:tblPr firstRow="1" firstCol="1" bandRow="1"/>
              <a:tblGrid>
                <a:gridCol w="648072">
                  <a:extLst>
                    <a:ext uri="{9D8B030D-6E8A-4147-A177-3AD203B41FA5}">
                      <a16:colId xmlns:a16="http://schemas.microsoft.com/office/drawing/2014/main" val="3637757701"/>
                    </a:ext>
                  </a:extLst>
                </a:gridCol>
                <a:gridCol w="1588268">
                  <a:extLst>
                    <a:ext uri="{9D8B030D-6E8A-4147-A177-3AD203B41FA5}">
                      <a16:colId xmlns:a16="http://schemas.microsoft.com/office/drawing/2014/main" val="3310322806"/>
                    </a:ext>
                  </a:extLst>
                </a:gridCol>
                <a:gridCol w="384124">
                  <a:extLst>
                    <a:ext uri="{9D8B030D-6E8A-4147-A177-3AD203B41FA5}">
                      <a16:colId xmlns:a16="http://schemas.microsoft.com/office/drawing/2014/main" val="1143254107"/>
                    </a:ext>
                  </a:extLst>
                </a:gridCol>
                <a:gridCol w="333658">
                  <a:extLst>
                    <a:ext uri="{9D8B030D-6E8A-4147-A177-3AD203B41FA5}">
                      <a16:colId xmlns:a16="http://schemas.microsoft.com/office/drawing/2014/main" val="2460151838"/>
                    </a:ext>
                  </a:extLst>
                </a:gridCol>
                <a:gridCol w="333658">
                  <a:extLst>
                    <a:ext uri="{9D8B030D-6E8A-4147-A177-3AD203B41FA5}">
                      <a16:colId xmlns:a16="http://schemas.microsoft.com/office/drawing/2014/main" val="2030461846"/>
                    </a:ext>
                  </a:extLst>
                </a:gridCol>
                <a:gridCol w="327400">
                  <a:extLst>
                    <a:ext uri="{9D8B030D-6E8A-4147-A177-3AD203B41FA5}">
                      <a16:colId xmlns:a16="http://schemas.microsoft.com/office/drawing/2014/main" val="2774307907"/>
                    </a:ext>
                  </a:extLst>
                </a:gridCol>
                <a:gridCol w="433755">
                  <a:extLst>
                    <a:ext uri="{9D8B030D-6E8A-4147-A177-3AD203B41FA5}">
                      <a16:colId xmlns:a16="http://schemas.microsoft.com/office/drawing/2014/main" val="2932071744"/>
                    </a:ext>
                  </a:extLst>
                </a:gridCol>
                <a:gridCol w="433755">
                  <a:extLst>
                    <a:ext uri="{9D8B030D-6E8A-4147-A177-3AD203B41FA5}">
                      <a16:colId xmlns:a16="http://schemas.microsoft.com/office/drawing/2014/main" val="1741666363"/>
                    </a:ext>
                  </a:extLst>
                </a:gridCol>
                <a:gridCol w="341998">
                  <a:extLst>
                    <a:ext uri="{9D8B030D-6E8A-4147-A177-3AD203B41FA5}">
                      <a16:colId xmlns:a16="http://schemas.microsoft.com/office/drawing/2014/main" val="664808360"/>
                    </a:ext>
                  </a:extLst>
                </a:gridCol>
                <a:gridCol w="383289">
                  <a:extLst>
                    <a:ext uri="{9D8B030D-6E8A-4147-A177-3AD203B41FA5}">
                      <a16:colId xmlns:a16="http://schemas.microsoft.com/office/drawing/2014/main" val="3072312546"/>
                    </a:ext>
                  </a:extLst>
                </a:gridCol>
                <a:gridCol w="383289">
                  <a:extLst>
                    <a:ext uri="{9D8B030D-6E8A-4147-A177-3AD203B41FA5}">
                      <a16:colId xmlns:a16="http://schemas.microsoft.com/office/drawing/2014/main" val="838995061"/>
                    </a:ext>
                  </a:extLst>
                </a:gridCol>
                <a:gridCol w="417071">
                  <a:extLst>
                    <a:ext uri="{9D8B030D-6E8A-4147-A177-3AD203B41FA5}">
                      <a16:colId xmlns:a16="http://schemas.microsoft.com/office/drawing/2014/main" val="465125826"/>
                    </a:ext>
                  </a:extLst>
                </a:gridCol>
                <a:gridCol w="417071">
                  <a:extLst>
                    <a:ext uri="{9D8B030D-6E8A-4147-A177-3AD203B41FA5}">
                      <a16:colId xmlns:a16="http://schemas.microsoft.com/office/drawing/2014/main" val="1981338122"/>
                    </a:ext>
                  </a:extLst>
                </a:gridCol>
                <a:gridCol w="333658">
                  <a:extLst>
                    <a:ext uri="{9D8B030D-6E8A-4147-A177-3AD203B41FA5}">
                      <a16:colId xmlns:a16="http://schemas.microsoft.com/office/drawing/2014/main" val="3027362872"/>
                    </a:ext>
                  </a:extLst>
                </a:gridCol>
                <a:gridCol w="327400">
                  <a:extLst>
                    <a:ext uri="{9D8B030D-6E8A-4147-A177-3AD203B41FA5}">
                      <a16:colId xmlns:a16="http://schemas.microsoft.com/office/drawing/2014/main" val="1170921019"/>
                    </a:ext>
                  </a:extLst>
                </a:gridCol>
                <a:gridCol w="381202">
                  <a:extLst>
                    <a:ext uri="{9D8B030D-6E8A-4147-A177-3AD203B41FA5}">
                      <a16:colId xmlns:a16="http://schemas.microsoft.com/office/drawing/2014/main" val="3416267078"/>
                    </a:ext>
                  </a:extLst>
                </a:gridCol>
                <a:gridCol w="381202">
                  <a:extLst>
                    <a:ext uri="{9D8B030D-6E8A-4147-A177-3AD203B41FA5}">
                      <a16:colId xmlns:a16="http://schemas.microsoft.com/office/drawing/2014/main" val="3637729263"/>
                    </a:ext>
                  </a:extLst>
                </a:gridCol>
              </a:tblGrid>
              <a:tr h="256090">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1 неделя 2 день</a:t>
                      </a:r>
                      <a:endParaRPr lang="ru-K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480949"/>
                  </a:ext>
                </a:extLst>
              </a:tr>
              <a:tr h="139406">
                <a:tc rowSpan="2">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5">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Возраст 7-10 лет</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KZ"/>
                    </a:p>
                  </a:txBody>
                  <a:tcPr/>
                </a:tc>
                <a:tc hMerge="1">
                  <a:txBody>
                    <a:bodyPr/>
                    <a:lstStyle/>
                    <a:p>
                      <a:endParaRPr lang="ru-KZ"/>
                    </a:p>
                  </a:txBody>
                  <a:tcPr/>
                </a:tc>
                <a:tc hMerge="1">
                  <a:txBody>
                    <a:bodyPr/>
                    <a:lstStyle/>
                    <a:p>
                      <a:endParaRPr lang="ru-KZ"/>
                    </a:p>
                  </a:txBody>
                  <a:tcPr/>
                </a:tc>
                <a:tc hMerge="1">
                  <a:txBody>
                    <a:bodyPr/>
                    <a:lstStyle/>
                    <a:p>
                      <a:endParaRPr lang="ru-KZ"/>
                    </a:p>
                  </a:txBody>
                  <a:tcPr/>
                </a:tc>
                <a:tc gridSpan="5">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Возраст 11-14 лет</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KZ"/>
                    </a:p>
                  </a:txBody>
                  <a:tcPr/>
                </a:tc>
                <a:tc hMerge="1">
                  <a:txBody>
                    <a:bodyPr/>
                    <a:lstStyle/>
                    <a:p>
                      <a:endParaRPr lang="ru-KZ"/>
                    </a:p>
                  </a:txBody>
                  <a:tcPr/>
                </a:tc>
                <a:tc hMerge="1">
                  <a:txBody>
                    <a:bodyPr/>
                    <a:lstStyle/>
                    <a:p>
                      <a:endParaRPr lang="ru-KZ"/>
                    </a:p>
                  </a:txBody>
                  <a:tcPr/>
                </a:tc>
                <a:tc hMerge="1">
                  <a:txBody>
                    <a:bodyPr/>
                    <a:lstStyle/>
                    <a:p>
                      <a:endParaRPr lang="ru-KZ"/>
                    </a:p>
                  </a:txBody>
                  <a:tcPr/>
                </a:tc>
                <a:tc gridSpan="5">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Возраст 15-18 лет</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KZ"/>
                    </a:p>
                  </a:txBody>
                  <a:tcPr/>
                </a:tc>
                <a:tc hMerge="1">
                  <a:txBody>
                    <a:bodyPr/>
                    <a:lstStyle/>
                    <a:p>
                      <a:endParaRPr lang="ru-KZ"/>
                    </a:p>
                  </a:txBody>
                  <a:tcPr/>
                </a:tc>
                <a:tc hMerge="1">
                  <a:txBody>
                    <a:bodyPr/>
                    <a:lstStyle/>
                    <a:p>
                      <a:endParaRPr lang="ru-KZ"/>
                    </a:p>
                  </a:txBody>
                  <a:tcPr/>
                </a:tc>
                <a:tc hMerge="1">
                  <a:txBody>
                    <a:bodyPr/>
                    <a:lstStyle/>
                    <a:p>
                      <a:endParaRPr lang="ru-KZ"/>
                    </a:p>
                  </a:txBody>
                  <a:tcPr/>
                </a:tc>
                <a:extLst>
                  <a:ext uri="{0D108BD9-81ED-4DB2-BD59-A6C34878D82A}">
                    <a16:rowId xmlns:a16="http://schemas.microsoft.com/office/drawing/2014/main" val="792634612"/>
                  </a:ext>
                </a:extLst>
              </a:tr>
              <a:tr h="518638">
                <a:tc vMerge="1">
                  <a:txBody>
                    <a:bodyPr/>
                    <a:lstStyle/>
                    <a:p>
                      <a:endParaRPr lang="ru-KZ"/>
                    </a:p>
                  </a:txBody>
                  <a:tcPr/>
                </a:tc>
                <a:tc>
                  <a:txBody>
                    <a:bodyPr/>
                    <a:lstStyle/>
                    <a:p>
                      <a:pP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 блюда</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Выход,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ккал</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Выход,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ккал</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Выход,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г</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ккал</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1513898"/>
                  </a:ext>
                </a:extLst>
              </a:tr>
              <a:tr h="132436">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9889731"/>
                  </a:ext>
                </a:extLst>
              </a:tr>
              <a:tr h="256090">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Овощная нарезка</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20,9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29,0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759321"/>
                  </a:ext>
                </a:extLst>
              </a:tr>
              <a:tr h="387363">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Филе курицы в сметанном соусе</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20,9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142,3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24,5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173,0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26,2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180,0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827596"/>
                  </a:ext>
                </a:extLst>
              </a:tr>
              <a:tr h="387363">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Отварные макароны с овощами</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26,9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182,6</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30,4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209,0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37,1</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268,1</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168646"/>
                  </a:ext>
                </a:extLst>
              </a:tr>
              <a:tr h="278812">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Напиток из шиповника</a:t>
                      </a:r>
                      <a:endParaRPr lang="ru-KZ"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58,9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58,9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58,9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048976"/>
                  </a:ext>
                </a:extLst>
              </a:tr>
              <a:tr h="387363">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Йогурт с пробиотиками</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30830"/>
                  </a:ext>
                </a:extLst>
              </a:tr>
              <a:tr h="256090">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Яблоко</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56,0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56,0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120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56,0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839631"/>
                  </a:ext>
                </a:extLst>
              </a:tr>
              <a:tr h="256090">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Хлеб ржано-пшеничный</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13,8</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67,5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22,9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112,5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22,9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112,5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346674"/>
                  </a:ext>
                </a:extLst>
              </a:tr>
              <a:tr h="256090">
                <a:tc>
                  <a:txBody>
                    <a:bodyPr/>
                    <a:lstStyle/>
                    <a:p>
                      <a:pPr>
                        <a:lnSpc>
                          <a:spcPct val="107000"/>
                        </a:lnSpc>
                        <a:spcAft>
                          <a:spcPts val="800"/>
                        </a:spcAft>
                      </a:pPr>
                      <a:r>
                        <a:rPr lang="ru-RU"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Всего</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33,6</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79,2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573,2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39,6</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15,2</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93,6</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683,4</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42,9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17,9</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101,6</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b="1">
                          <a:effectLst/>
                          <a:latin typeface="Times New Roman" panose="02020603050405020304" pitchFamily="18" charset="0"/>
                          <a:ea typeface="Times New Roman" panose="02020603050405020304" pitchFamily="18" charset="0"/>
                          <a:cs typeface="Times New Roman" panose="02020603050405020304" pitchFamily="18" charset="0"/>
                        </a:rPr>
                        <a:t>756,5</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314270"/>
                  </a:ext>
                </a:extLst>
              </a:tr>
              <a:tr h="387363">
                <a:tc>
                  <a:txBody>
                    <a:bodyPr/>
                    <a:lstStyle/>
                    <a:p>
                      <a:pP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Всего,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14,0%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61,0%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24,0%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57,0%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24,0%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21,0%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58,0%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800" i="1">
                          <a:effectLst/>
                          <a:latin typeface="Times New Roman" panose="02020603050405020304" pitchFamily="18" charset="0"/>
                          <a:ea typeface="Times New Roman" panose="02020603050405020304" pitchFamily="18" charset="0"/>
                          <a:cs typeface="Times New Roman" panose="02020603050405020304" pitchFamily="18" charset="0"/>
                        </a:rPr>
                        <a:t>26,0%</a:t>
                      </a:r>
                      <a:endParaRPr lang="ru-KZ" sz="800">
                        <a:effectLst/>
                        <a:latin typeface="Calibri" panose="020F0502020204030204" pitchFamily="34" charset="0"/>
                        <a:ea typeface="Calibri" panose="020F0502020204030204" pitchFamily="34" charset="0"/>
                        <a:cs typeface="Times New Roman" panose="02020603050405020304" pitchFamily="18" charset="0"/>
                      </a:endParaRPr>
                    </a:p>
                  </a:txBody>
                  <a:tcPr marL="50186" marR="501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272297"/>
                  </a:ext>
                </a:extLst>
              </a:tr>
              <a:tr h="139406">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800" dirty="0">
                        <a:effectLst/>
                        <a:latin typeface="Calibri" panose="020F0502020204030204" pitchFamily="34" charset="0"/>
                        <a:cs typeface="Times New Roman" panose="02020603050405020304" pitchFamily="18" charset="0"/>
                      </a:endParaRPr>
                    </a:p>
                  </a:txBody>
                  <a:tcPr marL="50186" marR="50186"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13059217"/>
                  </a:ext>
                </a:extLst>
              </a:tr>
            </a:tbl>
          </a:graphicData>
        </a:graphic>
      </p:graphicFrame>
    </p:spTree>
    <p:extLst>
      <p:ext uri="{BB962C8B-B14F-4D97-AF65-F5344CB8AC3E}">
        <p14:creationId xmlns:p14="http://schemas.microsoft.com/office/powerpoint/2010/main" val="3981172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B977D-C54C-4AA1-966C-118BC16404CF}"/>
              </a:ext>
            </a:extLst>
          </p:cNvPr>
          <p:cNvSpPr>
            <a:spLocks noGrp="1"/>
          </p:cNvSpPr>
          <p:nvPr>
            <p:ph type="title"/>
          </p:nvPr>
        </p:nvSpPr>
        <p:spPr>
          <a:xfrm>
            <a:off x="857250" y="609600"/>
            <a:ext cx="7406640" cy="443136"/>
          </a:xfrm>
        </p:spPr>
        <p:txBody>
          <a:bodyPr>
            <a:normAutofit fontScale="90000"/>
          </a:bodyPr>
          <a:lstStyle/>
          <a:p>
            <a:endParaRPr lang="ru-KZ" dirty="0"/>
          </a:p>
        </p:txBody>
      </p:sp>
      <p:graphicFrame>
        <p:nvGraphicFramePr>
          <p:cNvPr id="4" name="Объект 3">
            <a:extLst>
              <a:ext uri="{FF2B5EF4-FFF2-40B4-BE49-F238E27FC236}">
                <a16:creationId xmlns:a16="http://schemas.microsoft.com/office/drawing/2014/main" id="{9732F291-C6D6-4D29-92DC-EC65CD212566}"/>
              </a:ext>
            </a:extLst>
          </p:cNvPr>
          <p:cNvGraphicFramePr>
            <a:graphicFrameLocks noGrp="1"/>
          </p:cNvGraphicFramePr>
          <p:nvPr>
            <p:ph idx="1"/>
          </p:nvPr>
        </p:nvGraphicFramePr>
        <p:xfrm>
          <a:off x="467544" y="1628800"/>
          <a:ext cx="7920878" cy="3456381"/>
        </p:xfrm>
        <a:graphic>
          <a:graphicData uri="http://schemas.openxmlformats.org/drawingml/2006/table">
            <a:tbl>
              <a:tblPr firstRow="1" firstCol="1" bandRow="1"/>
              <a:tblGrid>
                <a:gridCol w="1631522">
                  <a:extLst>
                    <a:ext uri="{9D8B030D-6E8A-4147-A177-3AD203B41FA5}">
                      <a16:colId xmlns:a16="http://schemas.microsoft.com/office/drawing/2014/main" val="339783552"/>
                    </a:ext>
                  </a:extLst>
                </a:gridCol>
                <a:gridCol w="560474">
                  <a:extLst>
                    <a:ext uri="{9D8B030D-6E8A-4147-A177-3AD203B41FA5}">
                      <a16:colId xmlns:a16="http://schemas.microsoft.com/office/drawing/2014/main" val="3161751827"/>
                    </a:ext>
                  </a:extLst>
                </a:gridCol>
                <a:gridCol w="477711">
                  <a:extLst>
                    <a:ext uri="{9D8B030D-6E8A-4147-A177-3AD203B41FA5}">
                      <a16:colId xmlns:a16="http://schemas.microsoft.com/office/drawing/2014/main" val="323647466"/>
                    </a:ext>
                  </a:extLst>
                </a:gridCol>
                <a:gridCol w="486839">
                  <a:extLst>
                    <a:ext uri="{9D8B030D-6E8A-4147-A177-3AD203B41FA5}">
                      <a16:colId xmlns:a16="http://schemas.microsoft.com/office/drawing/2014/main" val="363122845"/>
                    </a:ext>
                  </a:extLst>
                </a:gridCol>
                <a:gridCol w="477711">
                  <a:extLst>
                    <a:ext uri="{9D8B030D-6E8A-4147-A177-3AD203B41FA5}">
                      <a16:colId xmlns:a16="http://schemas.microsoft.com/office/drawing/2014/main" val="3667412934"/>
                    </a:ext>
                  </a:extLst>
                </a:gridCol>
                <a:gridCol w="477711">
                  <a:extLst>
                    <a:ext uri="{9D8B030D-6E8A-4147-A177-3AD203B41FA5}">
                      <a16:colId xmlns:a16="http://schemas.microsoft.com/office/drawing/2014/main" val="1742765367"/>
                    </a:ext>
                  </a:extLst>
                </a:gridCol>
                <a:gridCol w="632891">
                  <a:extLst>
                    <a:ext uri="{9D8B030D-6E8A-4147-A177-3AD203B41FA5}">
                      <a16:colId xmlns:a16="http://schemas.microsoft.com/office/drawing/2014/main" val="1246239317"/>
                    </a:ext>
                  </a:extLst>
                </a:gridCol>
                <a:gridCol w="486839">
                  <a:extLst>
                    <a:ext uri="{9D8B030D-6E8A-4147-A177-3AD203B41FA5}">
                      <a16:colId xmlns:a16="http://schemas.microsoft.com/office/drawing/2014/main" val="1148248900"/>
                    </a:ext>
                  </a:extLst>
                </a:gridCol>
                <a:gridCol w="499011">
                  <a:extLst>
                    <a:ext uri="{9D8B030D-6E8A-4147-A177-3AD203B41FA5}">
                      <a16:colId xmlns:a16="http://schemas.microsoft.com/office/drawing/2014/main" val="906514111"/>
                    </a:ext>
                  </a:extLst>
                </a:gridCol>
                <a:gridCol w="559257">
                  <a:extLst>
                    <a:ext uri="{9D8B030D-6E8A-4147-A177-3AD203B41FA5}">
                      <a16:colId xmlns:a16="http://schemas.microsoft.com/office/drawing/2014/main" val="124571310"/>
                    </a:ext>
                  </a:extLst>
                </a:gridCol>
                <a:gridCol w="535524">
                  <a:extLst>
                    <a:ext uri="{9D8B030D-6E8A-4147-A177-3AD203B41FA5}">
                      <a16:colId xmlns:a16="http://schemas.microsoft.com/office/drawing/2014/main" val="3061825029"/>
                    </a:ext>
                  </a:extLst>
                </a:gridCol>
                <a:gridCol w="608549">
                  <a:extLst>
                    <a:ext uri="{9D8B030D-6E8A-4147-A177-3AD203B41FA5}">
                      <a16:colId xmlns:a16="http://schemas.microsoft.com/office/drawing/2014/main" val="4281431950"/>
                    </a:ext>
                  </a:extLst>
                </a:gridCol>
                <a:gridCol w="486839">
                  <a:extLst>
                    <a:ext uri="{9D8B030D-6E8A-4147-A177-3AD203B41FA5}">
                      <a16:colId xmlns:a16="http://schemas.microsoft.com/office/drawing/2014/main" val="1466325885"/>
                    </a:ext>
                  </a:extLst>
                </a:gridCol>
              </a:tblGrid>
              <a:tr h="364094">
                <a:tc>
                  <a:txBody>
                    <a:bodyPr/>
                    <a:lstStyle/>
                    <a:p>
                      <a:pPr>
                        <a:lnSpc>
                          <a:spcPct val="107000"/>
                        </a:lnSpc>
                        <a:spcAft>
                          <a:spcPts val="800"/>
                        </a:spcAft>
                      </a:pPr>
                      <a:r>
                        <a:rPr lang="ru-RU" sz="1100" b="1">
                          <a:effectLst/>
                          <a:latin typeface="Times New Roman" panose="02020603050405020304" pitchFamily="18" charset="0"/>
                          <a:ea typeface="Times New Roman" panose="02020603050405020304" pitchFamily="18" charset="0"/>
                          <a:cs typeface="Times New Roman" panose="02020603050405020304" pitchFamily="18" charset="0"/>
                        </a:rPr>
                        <a:t>Витамины </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мкг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мкг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мкг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B1,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В2,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В3,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В6,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В9, мкг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В12, мкг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3677467"/>
                  </a:ext>
                </a:extLst>
              </a:tr>
              <a:tr h="218063">
                <a:tc>
                  <a:txBody>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7-10 лет</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374,2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45,5</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360,9</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67722749"/>
                  </a:ext>
                </a:extLst>
              </a:tr>
              <a:tr h="218063">
                <a:tc>
                  <a:txBody>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11-14 лет</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404,1</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67,0</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366,5</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76708164"/>
                  </a:ext>
                </a:extLst>
              </a:tr>
              <a:tr h="218063">
                <a:tc>
                  <a:txBody>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15-18 лет</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404,1</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51,6</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68,5</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366,5</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4129295"/>
                  </a:ext>
                </a:extLst>
              </a:tr>
              <a:tr h="364094">
                <a:tc>
                  <a:txBody>
                    <a:bodyPr/>
                    <a:lstStyle/>
                    <a:p>
                      <a:pPr>
                        <a:lnSpc>
                          <a:spcPct val="107000"/>
                        </a:lnSpc>
                        <a:spcAft>
                          <a:spcPts val="800"/>
                        </a:spcAft>
                      </a:pPr>
                      <a:r>
                        <a:rPr lang="ru-RU" sz="1100" b="1">
                          <a:effectLst/>
                          <a:latin typeface="Times New Roman" panose="02020603050405020304" pitchFamily="18" charset="0"/>
                          <a:ea typeface="Times New Roman" panose="02020603050405020304" pitchFamily="18" charset="0"/>
                          <a:cs typeface="Times New Roman" panose="02020603050405020304" pitchFamily="18" charset="0"/>
                        </a:rPr>
                        <a:t>Минералы</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 мг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KZ"/>
                    </a:p>
                  </a:txBody>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2921826"/>
                  </a:ext>
                </a:extLst>
              </a:tr>
              <a:tr h="400584">
                <a:tc>
                  <a:txBody>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7-10 лет</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774,3</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244,2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99,6</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432,3</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ru-KZ"/>
                    </a:p>
                  </a:txBody>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799568489"/>
                  </a:ext>
                </a:extLst>
              </a:tr>
              <a:tr h="400584">
                <a:tc>
                  <a:txBody>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11-14 лет</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883,6</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252,1</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114,7</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493,7</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289,5</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ru-KZ"/>
                    </a:p>
                  </a:txBody>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148535058"/>
                  </a:ext>
                </a:extLst>
              </a:tr>
              <a:tr h="400584">
                <a:tc>
                  <a:txBody>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15-18 лет</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897,2</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253,3</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117,9</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504,3</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310,6</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ru-KZ"/>
                    </a:p>
                  </a:txBody>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608988133"/>
                  </a:ext>
                </a:extLst>
              </a:tr>
              <a:tr h="218063">
                <a:tc>
                  <a:txBody>
                    <a:bodyPr/>
                    <a:lstStyle/>
                    <a:p>
                      <a:pPr>
                        <a:lnSpc>
                          <a:spcPct val="107000"/>
                        </a:lnSpc>
                        <a:spcAft>
                          <a:spcPts val="800"/>
                        </a:spcAft>
                      </a:pPr>
                      <a:r>
                        <a:rPr lang="ru-RU" sz="1100" b="1">
                          <a:effectLst/>
                          <a:latin typeface="Times New Roman" panose="02020603050405020304" pitchFamily="18" charset="0"/>
                          <a:ea typeface="Times New Roman" panose="02020603050405020304" pitchFamily="18" charset="0"/>
                          <a:cs typeface="Times New Roman" panose="02020603050405020304" pitchFamily="18" charset="0"/>
                        </a:rPr>
                        <a:t>пищевые волокна</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550351479"/>
                  </a:ext>
                </a:extLst>
              </a:tr>
              <a:tr h="218063">
                <a:tc>
                  <a:txBody>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7-10 лет</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833739551"/>
                  </a:ext>
                </a:extLst>
              </a:tr>
              <a:tr h="218063">
                <a:tc>
                  <a:txBody>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11-14 лет</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777519102"/>
                  </a:ext>
                </a:extLst>
              </a:tr>
              <a:tr h="218063">
                <a:tc>
                  <a:txBody>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15-18 лет</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ru-KZ" sz="11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513174652"/>
                  </a:ext>
                </a:extLst>
              </a:tr>
            </a:tbl>
          </a:graphicData>
        </a:graphic>
      </p:graphicFrame>
    </p:spTree>
    <p:extLst>
      <p:ext uri="{BB962C8B-B14F-4D97-AF65-F5344CB8AC3E}">
        <p14:creationId xmlns:p14="http://schemas.microsoft.com/office/powerpoint/2010/main" val="121643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5"/>
          <p:cNvGrpSpPr/>
          <p:nvPr/>
        </p:nvGrpSpPr>
        <p:grpSpPr>
          <a:xfrm>
            <a:off x="906131" y="2352149"/>
            <a:ext cx="7338276" cy="3669138"/>
            <a:chOff x="438587" y="3269"/>
            <a:chExt cx="7338276" cy="3669138"/>
          </a:xfrm>
        </p:grpSpPr>
        <p:sp>
          <p:nvSpPr>
            <p:cNvPr id="128" name="Google Shape;128;p5"/>
            <p:cNvSpPr/>
            <p:nvPr/>
          </p:nvSpPr>
          <p:spPr>
            <a:xfrm>
              <a:off x="438587" y="3269"/>
              <a:ext cx="7338276" cy="3669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txBox="1"/>
            <p:nvPr/>
          </p:nvSpPr>
          <p:spPr>
            <a:xfrm>
              <a:off x="438587" y="3269"/>
              <a:ext cx="7338276" cy="3669138"/>
            </a:xfrm>
            <a:prstGeom prst="rect">
              <a:avLst/>
            </a:prstGeom>
            <a:noFill/>
            <a:ln>
              <a:noFill/>
            </a:ln>
          </p:spPr>
          <p:txBody>
            <a:bodyPr spcFirstLastPara="1" wrap="square" lIns="11425" tIns="11425" rIns="11425" bIns="11425" anchor="ctr" anchorCtr="0">
              <a:noAutofit/>
            </a:bodyPr>
            <a:lstStyle/>
            <a:p>
              <a:pPr marL="0" marR="0" lvl="0" indent="0" algn="just" rtl="0">
                <a:lnSpc>
                  <a:spcPct val="90000"/>
                </a:lnSpc>
                <a:spcBef>
                  <a:spcPts val="0"/>
                </a:spcBef>
                <a:spcAft>
                  <a:spcPts val="0"/>
                </a:spcAft>
                <a:buClr>
                  <a:schemeClr val="dk1"/>
                </a:buClr>
                <a:buSzPts val="1800"/>
                <a:buFont typeface="Gill Sans"/>
                <a:buNone/>
              </a:pPr>
              <a:endParaRPr sz="1800">
                <a:solidFill>
                  <a:srgbClr val="475A60"/>
                </a:solidFill>
                <a:latin typeface="Times New Roman"/>
                <a:ea typeface="Times New Roman"/>
                <a:cs typeface="Times New Roman"/>
                <a:sym typeface="Times New Roman"/>
              </a:endParaRPr>
            </a:p>
          </p:txBody>
        </p:sp>
      </p:grpSp>
      <p:sp>
        <p:nvSpPr>
          <p:cNvPr id="130" name="Google Shape;130;p5"/>
          <p:cNvSpPr txBox="1"/>
          <p:nvPr/>
        </p:nvSpPr>
        <p:spPr>
          <a:xfrm>
            <a:off x="179512" y="980728"/>
            <a:ext cx="8640900" cy="6018300"/>
          </a:xfrm>
          <a:prstGeom prst="rect">
            <a:avLst/>
          </a:prstGeom>
          <a:noFill/>
          <a:ln>
            <a:noFill/>
          </a:ln>
        </p:spPr>
        <p:txBody>
          <a:bodyPr spcFirstLastPara="1" wrap="square" lIns="91425" tIns="45700" rIns="91425" bIns="45700" anchor="t" anchorCtr="0">
            <a:spAutoFit/>
          </a:bodyPr>
          <a:lstStyle/>
          <a:p>
            <a:pPr marL="0" marR="0" lvl="0" indent="0" algn="just" rtl="0">
              <a:spcBef>
                <a:spcPts val="600"/>
              </a:spcBef>
              <a:spcAft>
                <a:spcPts val="0"/>
              </a:spcAft>
              <a:buNone/>
            </a:pPr>
            <a:r>
              <a:rPr lang="ru-RU" sz="2200">
                <a:solidFill>
                  <a:srgbClr val="475A60"/>
                </a:solidFill>
                <a:latin typeface="Times New Roman"/>
                <a:ea typeface="Times New Roman"/>
                <a:cs typeface="Times New Roman"/>
                <a:sym typeface="Times New Roman"/>
              </a:rPr>
              <a:t>Оқушыларға/тәрбиеленушілерге ұсынылатын тағамдардың әртүрлілігін қамтамасыз ету, алмастырылмайтын тағам өнімдері мен пайдалы тағамдардың айналымын жеткілікті деңгейде сақтау мақсатында жас ерекшеліктеріне қарай тағам мөлшері және буфет ассортименті көрсетілген төрт апталық маусымдық (жаз–күз, қыс–көктем) перспективалық мәзір әзірленеді.  </a:t>
            </a:r>
            <a:endParaRPr sz="2200">
              <a:solidFill>
                <a:srgbClr val="475A60"/>
              </a:solidFill>
              <a:latin typeface="Times New Roman"/>
              <a:ea typeface="Times New Roman"/>
              <a:cs typeface="Times New Roman"/>
              <a:sym typeface="Times New Roman"/>
            </a:endParaRPr>
          </a:p>
          <a:p>
            <a:pPr marL="0" marR="0" lvl="0" indent="0" algn="just" rtl="0">
              <a:spcBef>
                <a:spcPts val="600"/>
              </a:spcBef>
              <a:spcAft>
                <a:spcPts val="0"/>
              </a:spcAft>
              <a:buNone/>
            </a:pPr>
            <a:r>
              <a:rPr lang="ru-RU" sz="2200">
                <a:solidFill>
                  <a:srgbClr val="475A60"/>
                </a:solidFill>
                <a:latin typeface="Times New Roman"/>
                <a:ea typeface="Times New Roman"/>
                <a:cs typeface="Times New Roman"/>
                <a:sym typeface="Times New Roman"/>
              </a:rPr>
              <a:t>Міндетті бір реттік </a:t>
            </a:r>
            <a:r>
              <a:rPr lang="ru-RU" sz="2200" b="1">
                <a:solidFill>
                  <a:srgbClr val="475A60"/>
                </a:solidFill>
                <a:latin typeface="Times New Roman"/>
                <a:ea typeface="Times New Roman"/>
                <a:cs typeface="Times New Roman"/>
                <a:sym typeface="Times New Roman"/>
              </a:rPr>
              <a:t>ыстық тамақтандыруға арналған төрт апталық маусымдық перспективалық мәзір мен буфет өнімдерінің ассортименттік тізбесі</a:t>
            </a:r>
            <a:r>
              <a:rPr lang="ru-RU" sz="2200">
                <a:solidFill>
                  <a:srgbClr val="475A60"/>
                </a:solidFill>
                <a:latin typeface="Times New Roman"/>
                <a:ea typeface="Times New Roman"/>
                <a:cs typeface="Times New Roman"/>
                <a:sym typeface="Times New Roman"/>
              </a:rPr>
              <a:t> жергілікті атқарушы органдардың қаражаты есебінен тамақтандыру </a:t>
            </a:r>
            <a:r>
              <a:rPr lang="ru-RU" sz="2200" b="1" u="sng">
                <a:solidFill>
                  <a:srgbClr val="475A60"/>
                </a:solidFill>
                <a:latin typeface="Times New Roman"/>
                <a:ea typeface="Times New Roman"/>
                <a:cs typeface="Times New Roman"/>
                <a:sym typeface="Times New Roman"/>
              </a:rPr>
              <a:t>ұйымдастырылатын білім беру ұйымдарында денсаулық сақтау басқармалары тарапынан бекітіледі</a:t>
            </a:r>
            <a:r>
              <a:rPr lang="ru-RU" sz="2200">
                <a:solidFill>
                  <a:srgbClr val="475A60"/>
                </a:solidFill>
                <a:latin typeface="Times New Roman"/>
                <a:ea typeface="Times New Roman"/>
                <a:cs typeface="Times New Roman"/>
                <a:sym typeface="Times New Roman"/>
              </a:rPr>
              <a:t>.  </a:t>
            </a:r>
            <a:endParaRPr sz="2200">
              <a:solidFill>
                <a:srgbClr val="475A60"/>
              </a:solidFill>
              <a:latin typeface="Times New Roman"/>
              <a:ea typeface="Times New Roman"/>
              <a:cs typeface="Times New Roman"/>
              <a:sym typeface="Times New Roman"/>
            </a:endParaRPr>
          </a:p>
          <a:p>
            <a:pPr marL="0" marR="0" lvl="0" indent="0" algn="just" rtl="0">
              <a:spcBef>
                <a:spcPts val="600"/>
              </a:spcBef>
              <a:spcAft>
                <a:spcPts val="0"/>
              </a:spcAft>
              <a:buNone/>
            </a:pPr>
            <a:r>
              <a:rPr lang="ru-RU" sz="2200">
                <a:solidFill>
                  <a:srgbClr val="475A60"/>
                </a:solidFill>
                <a:latin typeface="Times New Roman"/>
                <a:ea typeface="Times New Roman"/>
                <a:cs typeface="Times New Roman"/>
                <a:sym typeface="Times New Roman"/>
              </a:rPr>
              <a:t>Қалған білім беру ұйымдарында перспективалық төрт апталық маусымдық мәзір мен буфет өнімдерінің ассортименттік тізбесі осы </a:t>
            </a:r>
            <a:r>
              <a:rPr lang="ru-RU" sz="2200" b="1" u="sng">
                <a:solidFill>
                  <a:srgbClr val="475A60"/>
                </a:solidFill>
                <a:latin typeface="Times New Roman"/>
                <a:ea typeface="Times New Roman"/>
                <a:cs typeface="Times New Roman"/>
                <a:sym typeface="Times New Roman"/>
              </a:rPr>
              <a:t>Стандарттардың талаптарын сақтай отырып, дербес түрде бекітіледі.</a:t>
            </a:r>
            <a:endParaRPr sz="2200" b="1" u="sng">
              <a:solidFill>
                <a:srgbClr val="475A60"/>
              </a:solidFill>
              <a:latin typeface="Times New Roman"/>
              <a:ea typeface="Times New Roman"/>
              <a:cs typeface="Times New Roman"/>
              <a:sym typeface="Times New Roman"/>
            </a:endParaRPr>
          </a:p>
          <a:p>
            <a:pPr marL="0" marR="0" lvl="0" indent="0" algn="l" rtl="0">
              <a:spcBef>
                <a:spcPts val="600"/>
              </a:spcBef>
              <a:spcAft>
                <a:spcPts val="0"/>
              </a:spcAft>
              <a:buNone/>
            </a:pPr>
            <a:endParaRPr sz="1800">
              <a:solidFill>
                <a:schemeClr val="dk1"/>
              </a:solidFill>
              <a:latin typeface="Gill Sans"/>
              <a:ea typeface="Gill Sans"/>
              <a:cs typeface="Gill Sans"/>
              <a:sym typeface="Gill Sans"/>
            </a:endParaRPr>
          </a:p>
        </p:txBody>
      </p:sp>
      <p:sp>
        <p:nvSpPr>
          <p:cNvPr id="131" name="Google Shape;131;p5"/>
          <p:cNvSpPr txBox="1"/>
          <p:nvPr/>
        </p:nvSpPr>
        <p:spPr>
          <a:xfrm>
            <a:off x="999350" y="308301"/>
            <a:ext cx="67689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b="1">
                <a:solidFill>
                  <a:srgbClr val="475A60"/>
                </a:solidFill>
                <a:latin typeface="Times New Roman"/>
                <a:ea typeface="Times New Roman"/>
                <a:cs typeface="Times New Roman"/>
                <a:sym typeface="Times New Roman"/>
              </a:rPr>
              <a:t>Перспективалық мәзір</a:t>
            </a:r>
            <a:endParaRPr sz="2800" b="1">
              <a:solidFill>
                <a:srgbClr val="475A6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7ECD6F-5BFA-4FCE-BC61-D51F7AA71454}"/>
              </a:ext>
            </a:extLst>
          </p:cNvPr>
          <p:cNvSpPr>
            <a:spLocks noGrp="1"/>
          </p:cNvSpPr>
          <p:nvPr>
            <p:ph type="title"/>
          </p:nvPr>
        </p:nvSpPr>
        <p:spPr>
          <a:xfrm>
            <a:off x="857250" y="116632"/>
            <a:ext cx="7406640" cy="1224136"/>
          </a:xfrm>
        </p:spPr>
        <p:txBody>
          <a:bodyPr>
            <a:normAutofit fontScale="90000"/>
          </a:bodyPr>
          <a:lstStyle/>
          <a:p>
            <a:pPr algn="ctr">
              <a:lnSpc>
                <a:spcPct val="115000"/>
              </a:lnSpc>
              <a:spcAft>
                <a:spcPts val="1000"/>
              </a:spcAft>
            </a:pPr>
            <a:br>
              <a:rPr lang="ru-RU" sz="27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Технологическая карта № 7</a:t>
            </a:r>
            <a:br>
              <a:rPr lang="ru-KZ" sz="2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ru-RU"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Овощная нарезка     1 вариант</a:t>
            </a:r>
            <a:r>
              <a:rPr lang="ru-RU"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u-KZ" sz="3600" dirty="0">
                <a:effectLst/>
                <a:latin typeface="Calibri" panose="020F0502020204030204" pitchFamily="34" charset="0"/>
                <a:ea typeface="Times New Roman" panose="02020603050405020304" pitchFamily="18" charset="0"/>
                <a:cs typeface="Times New Roman" panose="02020603050405020304" pitchFamily="18" charset="0"/>
              </a:rPr>
            </a:br>
            <a:endParaRPr lang="ru-KZ" dirty="0"/>
          </a:p>
        </p:txBody>
      </p:sp>
      <p:graphicFrame>
        <p:nvGraphicFramePr>
          <p:cNvPr id="7" name="Объект 6">
            <a:extLst>
              <a:ext uri="{FF2B5EF4-FFF2-40B4-BE49-F238E27FC236}">
                <a16:creationId xmlns:a16="http://schemas.microsoft.com/office/drawing/2014/main" id="{A77C6827-25D3-445B-A137-9E8342DD68FC}"/>
              </a:ext>
            </a:extLst>
          </p:cNvPr>
          <p:cNvGraphicFramePr>
            <a:graphicFrameLocks noGrp="1"/>
          </p:cNvGraphicFramePr>
          <p:nvPr>
            <p:ph idx="1"/>
          </p:nvPr>
        </p:nvGraphicFramePr>
        <p:xfrm>
          <a:off x="857250" y="1340769"/>
          <a:ext cx="7406640" cy="2952307"/>
        </p:xfrm>
        <a:graphic>
          <a:graphicData uri="http://schemas.openxmlformats.org/drawingml/2006/table">
            <a:tbl>
              <a:tblPr/>
              <a:tblGrid>
                <a:gridCol w="2353148">
                  <a:extLst>
                    <a:ext uri="{9D8B030D-6E8A-4147-A177-3AD203B41FA5}">
                      <a16:colId xmlns:a16="http://schemas.microsoft.com/office/drawing/2014/main" val="1738105959"/>
                    </a:ext>
                  </a:extLst>
                </a:gridCol>
                <a:gridCol w="881764">
                  <a:extLst>
                    <a:ext uri="{9D8B030D-6E8A-4147-A177-3AD203B41FA5}">
                      <a16:colId xmlns:a16="http://schemas.microsoft.com/office/drawing/2014/main" val="4026817521"/>
                    </a:ext>
                  </a:extLst>
                </a:gridCol>
                <a:gridCol w="880876">
                  <a:extLst>
                    <a:ext uri="{9D8B030D-6E8A-4147-A177-3AD203B41FA5}">
                      <a16:colId xmlns:a16="http://schemas.microsoft.com/office/drawing/2014/main" val="3504154103"/>
                    </a:ext>
                  </a:extLst>
                </a:gridCol>
                <a:gridCol w="755671">
                  <a:extLst>
                    <a:ext uri="{9D8B030D-6E8A-4147-A177-3AD203B41FA5}">
                      <a16:colId xmlns:a16="http://schemas.microsoft.com/office/drawing/2014/main" val="1453552575"/>
                    </a:ext>
                  </a:extLst>
                </a:gridCol>
                <a:gridCol w="802733">
                  <a:extLst>
                    <a:ext uri="{9D8B030D-6E8A-4147-A177-3AD203B41FA5}">
                      <a16:colId xmlns:a16="http://schemas.microsoft.com/office/drawing/2014/main" val="3987744176"/>
                    </a:ext>
                  </a:extLst>
                </a:gridCol>
                <a:gridCol w="802733">
                  <a:extLst>
                    <a:ext uri="{9D8B030D-6E8A-4147-A177-3AD203B41FA5}">
                      <a16:colId xmlns:a16="http://schemas.microsoft.com/office/drawing/2014/main" val="2249957829"/>
                    </a:ext>
                  </a:extLst>
                </a:gridCol>
                <a:gridCol w="929715">
                  <a:extLst>
                    <a:ext uri="{9D8B030D-6E8A-4147-A177-3AD203B41FA5}">
                      <a16:colId xmlns:a16="http://schemas.microsoft.com/office/drawing/2014/main" val="4113753616"/>
                    </a:ext>
                  </a:extLst>
                </a:gridCol>
              </a:tblGrid>
              <a:tr h="321745">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Продукта</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Вес</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Брутто</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Вес нетто</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Химический  состав</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KZ"/>
                    </a:p>
                  </a:txBody>
                  <a:tcPr/>
                </a:tc>
                <a:tc hMerge="1">
                  <a:txBody>
                    <a:bodyPr/>
                    <a:lstStyle/>
                    <a:p>
                      <a:endParaRPr lang="ru-KZ"/>
                    </a:p>
                  </a:txBody>
                  <a:tcPr/>
                </a:tc>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Калорийность</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624688"/>
                  </a:ext>
                </a:extLst>
              </a:tr>
              <a:tr h="532846">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Белки</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Жиры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Углев.</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KZ"/>
                    </a:p>
                  </a:txBody>
                  <a:tcPr/>
                </a:tc>
                <a:extLst>
                  <a:ext uri="{0D108BD9-81ED-4DB2-BD59-A6C34878D82A}">
                    <a16:rowId xmlns:a16="http://schemas.microsoft.com/office/drawing/2014/main" val="1336259949"/>
                  </a:ext>
                </a:extLst>
              </a:tr>
              <a:tr h="1505478">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Морковь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Капуста белокочанная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Сладкий перец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kk-KZ" sz="12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kk-KZ"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62432"/>
                  </a:ext>
                </a:extLst>
              </a:tr>
              <a:tr h="520250">
                <a:tc>
                  <a:txBody>
                    <a:bodyPr/>
                    <a:lstStyle/>
                    <a:p>
                      <a:pP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ВЫХОД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kk-KZ"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20,9</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510637"/>
                  </a:ext>
                </a:extLst>
              </a:tr>
            </a:tbl>
          </a:graphicData>
        </a:graphic>
      </p:graphicFrame>
      <p:sp>
        <p:nvSpPr>
          <p:cNvPr id="9" name="TextBox 8">
            <a:extLst>
              <a:ext uri="{FF2B5EF4-FFF2-40B4-BE49-F238E27FC236}">
                <a16:creationId xmlns:a16="http://schemas.microsoft.com/office/drawing/2014/main" id="{8E4C333B-4F01-49D7-9E50-03B03F2A6E91}"/>
              </a:ext>
            </a:extLst>
          </p:cNvPr>
          <p:cNvSpPr txBox="1"/>
          <p:nvPr/>
        </p:nvSpPr>
        <p:spPr>
          <a:xfrm>
            <a:off x="539552" y="4653135"/>
            <a:ext cx="4536504" cy="647293"/>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ru-RU"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Наличие пищевых аллергенов в блюде - нет   </a:t>
            </a:r>
            <a:endParaRPr kumimoji="0" lang="ru-KZ"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15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C80DBF81-8334-41E8-897E-6AE188A54D14}"/>
              </a:ext>
            </a:extLst>
          </p:cNvPr>
          <p:cNvGraphicFramePr>
            <a:graphicFrameLocks noGrp="1"/>
          </p:cNvGraphicFramePr>
          <p:nvPr/>
        </p:nvGraphicFramePr>
        <p:xfrm>
          <a:off x="899592" y="620689"/>
          <a:ext cx="7560840" cy="1789197"/>
        </p:xfrm>
        <a:graphic>
          <a:graphicData uri="http://schemas.openxmlformats.org/drawingml/2006/table">
            <a:tbl>
              <a:tblPr firstRow="1" firstCol="1" bandRow="1"/>
              <a:tblGrid>
                <a:gridCol w="2085401">
                  <a:extLst>
                    <a:ext uri="{9D8B030D-6E8A-4147-A177-3AD203B41FA5}">
                      <a16:colId xmlns:a16="http://schemas.microsoft.com/office/drawing/2014/main" val="1762861358"/>
                    </a:ext>
                  </a:extLst>
                </a:gridCol>
                <a:gridCol w="1044383">
                  <a:extLst>
                    <a:ext uri="{9D8B030D-6E8A-4147-A177-3AD203B41FA5}">
                      <a16:colId xmlns:a16="http://schemas.microsoft.com/office/drawing/2014/main" val="115024512"/>
                    </a:ext>
                  </a:extLst>
                </a:gridCol>
                <a:gridCol w="772911">
                  <a:extLst>
                    <a:ext uri="{9D8B030D-6E8A-4147-A177-3AD203B41FA5}">
                      <a16:colId xmlns:a16="http://schemas.microsoft.com/office/drawing/2014/main" val="249877176"/>
                    </a:ext>
                  </a:extLst>
                </a:gridCol>
                <a:gridCol w="857044">
                  <a:extLst>
                    <a:ext uri="{9D8B030D-6E8A-4147-A177-3AD203B41FA5}">
                      <a16:colId xmlns:a16="http://schemas.microsoft.com/office/drawing/2014/main" val="1376467475"/>
                    </a:ext>
                  </a:extLst>
                </a:gridCol>
                <a:gridCol w="797590">
                  <a:extLst>
                    <a:ext uri="{9D8B030D-6E8A-4147-A177-3AD203B41FA5}">
                      <a16:colId xmlns:a16="http://schemas.microsoft.com/office/drawing/2014/main" val="2383237214"/>
                    </a:ext>
                  </a:extLst>
                </a:gridCol>
                <a:gridCol w="820026">
                  <a:extLst>
                    <a:ext uri="{9D8B030D-6E8A-4147-A177-3AD203B41FA5}">
                      <a16:colId xmlns:a16="http://schemas.microsoft.com/office/drawing/2014/main" val="2127824999"/>
                    </a:ext>
                  </a:extLst>
                </a:gridCol>
                <a:gridCol w="1183485">
                  <a:extLst>
                    <a:ext uri="{9D8B030D-6E8A-4147-A177-3AD203B41FA5}">
                      <a16:colId xmlns:a16="http://schemas.microsoft.com/office/drawing/2014/main" val="3566612659"/>
                    </a:ext>
                  </a:extLst>
                </a:gridCol>
              </a:tblGrid>
              <a:tr h="392831">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Витамины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А</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К</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С</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Пищевые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900" b="1">
                          <a:effectLst/>
                          <a:latin typeface="Times New Roman" panose="02020603050405020304" pitchFamily="18" charset="0"/>
                          <a:ea typeface="Times New Roman" panose="02020603050405020304" pitchFamily="18" charset="0"/>
                          <a:cs typeface="Times New Roman" panose="02020603050405020304" pitchFamily="18" charset="0"/>
                        </a:rPr>
                        <a:t>волокна</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3583"/>
                  </a:ext>
                </a:extLst>
              </a:tr>
              <a:tr h="393465">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304,1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72828"/>
                  </a:ext>
                </a:extLst>
              </a:tr>
              <a:tr h="141141">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В9</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В12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385260"/>
                  </a:ext>
                </a:extLst>
              </a:tr>
              <a:tr h="392831">
                <a:tc>
                  <a:txBody>
                    <a:bodyPr/>
                    <a:lstStyle/>
                    <a:p>
                      <a:pP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487678"/>
                  </a:ext>
                </a:extLst>
              </a:tr>
              <a:tr h="194774">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Минералы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905834"/>
                  </a:ext>
                </a:extLst>
              </a:tr>
              <a:tr h="141141">
                <a:tc>
                  <a:txBody>
                    <a:bodyPr/>
                    <a:lstStyle/>
                    <a:p>
                      <a:pPr>
                        <a:lnSpc>
                          <a:spcPct val="115000"/>
                        </a:lnSpc>
                        <a:spcAft>
                          <a:spcPts val="1000"/>
                        </a:spcAft>
                      </a:pPr>
                      <a:r>
                        <a:rPr lang="ru-RU"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138,6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417176"/>
                  </a:ext>
                </a:extLst>
              </a:tr>
            </a:tbl>
          </a:graphicData>
        </a:graphic>
      </p:graphicFrame>
      <p:sp>
        <p:nvSpPr>
          <p:cNvPr id="6" name="TextBox 5">
            <a:extLst>
              <a:ext uri="{FF2B5EF4-FFF2-40B4-BE49-F238E27FC236}">
                <a16:creationId xmlns:a16="http://schemas.microsoft.com/office/drawing/2014/main" id="{83810165-FDEE-46F5-AABB-EE2CC2026E93}"/>
              </a:ext>
            </a:extLst>
          </p:cNvPr>
          <p:cNvSpPr txBox="1"/>
          <p:nvPr/>
        </p:nvSpPr>
        <p:spPr>
          <a:xfrm>
            <a:off x="899592" y="2636912"/>
            <a:ext cx="7200800" cy="1632755"/>
          </a:xfrm>
          <a:prstGeom prst="rect">
            <a:avLst/>
          </a:prstGeom>
          <a:noFill/>
        </p:spPr>
        <p:txBody>
          <a:bodyPr wrap="square">
            <a:spAutoFit/>
          </a:bodyPr>
          <a:lstStyle/>
          <a:p>
            <a:pPr marL="0" marR="0" lvl="0" indent="0" algn="just" defTabSz="457200" rtl="0" eaLnBrk="1" fontAlgn="auto" latinLnBrk="0" hangingPunct="1">
              <a:lnSpc>
                <a:spcPct val="115000"/>
              </a:lnSpc>
              <a:spcBef>
                <a:spcPts val="0"/>
              </a:spcBef>
              <a:spcAft>
                <a:spcPts val="1000"/>
              </a:spcAft>
              <a:buClrTx/>
              <a:buSzTx/>
              <a:buFontTx/>
              <a:buNone/>
              <a:tabLst>
                <a:tab pos="2343150" algn="l"/>
              </a:tabLst>
              <a:defRPr/>
            </a:pPr>
            <a:r>
              <a:rPr kumimoji="0" lang="ru-RU"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Технология приготовления: 	</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kk-KZ"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Морковь, капусту, перец болгарский нарезают средними ломтиками. </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Изготовление салата осуществляется непосредственно перед раздачей. Хранение салата может осуществляться не более 30 минут при температуре плюс 4±2С. Температура подачи не ниже +15 С. </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u-RU"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Способ реализации (подачи) потребителю</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Салат выкладывают в индивидуальную тарелку.</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A0E65A4-933F-414B-9667-D0A8B3D2DC46}"/>
              </a:ext>
            </a:extLst>
          </p:cNvPr>
          <p:cNvSpPr txBox="1"/>
          <p:nvPr/>
        </p:nvSpPr>
        <p:spPr>
          <a:xfrm>
            <a:off x="1043608" y="4269666"/>
            <a:ext cx="6336704" cy="1889235"/>
          </a:xfrm>
          <a:prstGeom prst="rect">
            <a:avLst/>
          </a:prstGeom>
          <a:noFill/>
        </p:spPr>
        <p:txBody>
          <a:bodyPr wrap="square">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u-RU"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Требования к качеству: </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1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Внешний вид: </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нарезанные овощи сохраняют форму, уложенные в салатник</a:t>
            </a:r>
            <a:r>
              <a:rPr kumimoji="0" lang="ru-RU" sz="11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u-RU" sz="11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Консистенция: </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форма нарезки сохраняется, консистенция хрустящая </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u-RU" sz="11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Цвет: </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овощей- натуральный </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u-RU" sz="11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Вкус: </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свойственный свежим овощам.</a:t>
            </a:r>
            <a:r>
              <a:rPr kumimoji="0" lang="ru-RU" sz="11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tab pos="2343150" algn="l"/>
              </a:tabLst>
              <a:defRPr/>
            </a:pPr>
            <a:r>
              <a:rPr kumimoji="0" lang="ru-RU" sz="11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Запах: </a:t>
            </a:r>
            <a:r>
              <a:rPr kumimoji="0" lang="kk-KZ"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свойственный входящим в состав овощам</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734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D3C8C-D84F-49CA-877D-3536854E784A}"/>
              </a:ext>
            </a:extLst>
          </p:cNvPr>
          <p:cNvSpPr>
            <a:spLocks noGrp="1"/>
          </p:cNvSpPr>
          <p:nvPr>
            <p:ph type="title"/>
          </p:nvPr>
        </p:nvSpPr>
        <p:spPr>
          <a:xfrm>
            <a:off x="857250" y="609600"/>
            <a:ext cx="7406640" cy="731168"/>
          </a:xfrm>
        </p:spPr>
        <p:txBody>
          <a:bodyPr>
            <a:normAutofit fontScale="90000"/>
          </a:bodyPr>
          <a:lstStyle/>
          <a:p>
            <a:pPr algn="ctr">
              <a:lnSpc>
                <a:spcPct val="115000"/>
              </a:lnSpc>
              <a:spcAft>
                <a:spcPts val="1000"/>
              </a:spcAft>
            </a:pPr>
            <a:br>
              <a:rPr lang="ru-RU" sz="27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Технологическая карта № 147</a:t>
            </a:r>
            <a:br>
              <a:rPr lang="ru-KZ"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ru-RU"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Филе курицы в сметанном соусе  </a:t>
            </a:r>
            <a:br>
              <a:rPr lang="ru-KZ" sz="2200" dirty="0">
                <a:effectLst/>
                <a:latin typeface="Calibri" panose="020F0502020204030204" pitchFamily="34" charset="0"/>
                <a:ea typeface="Times New Roman" panose="02020603050405020304" pitchFamily="18" charset="0"/>
                <a:cs typeface="Times New Roman" panose="02020603050405020304" pitchFamily="18" charset="0"/>
              </a:rPr>
            </a:br>
            <a:endParaRPr lang="ru-KZ" sz="2200" dirty="0"/>
          </a:p>
        </p:txBody>
      </p:sp>
      <p:graphicFrame>
        <p:nvGraphicFramePr>
          <p:cNvPr id="4" name="Объект 3">
            <a:extLst>
              <a:ext uri="{FF2B5EF4-FFF2-40B4-BE49-F238E27FC236}">
                <a16:creationId xmlns:a16="http://schemas.microsoft.com/office/drawing/2014/main" id="{29BD7A4F-274F-409B-A79A-D442ED706075}"/>
              </a:ext>
            </a:extLst>
          </p:cNvPr>
          <p:cNvGraphicFramePr>
            <a:graphicFrameLocks noGrp="1"/>
          </p:cNvGraphicFramePr>
          <p:nvPr>
            <p:ph idx="1"/>
          </p:nvPr>
        </p:nvGraphicFramePr>
        <p:xfrm>
          <a:off x="1331639" y="1412777"/>
          <a:ext cx="6932249" cy="3744415"/>
        </p:xfrm>
        <a:graphic>
          <a:graphicData uri="http://schemas.openxmlformats.org/drawingml/2006/table">
            <a:tbl>
              <a:tblPr/>
              <a:tblGrid>
                <a:gridCol w="1926121">
                  <a:extLst>
                    <a:ext uri="{9D8B030D-6E8A-4147-A177-3AD203B41FA5}">
                      <a16:colId xmlns:a16="http://schemas.microsoft.com/office/drawing/2014/main" val="722444218"/>
                    </a:ext>
                  </a:extLst>
                </a:gridCol>
                <a:gridCol w="993934">
                  <a:extLst>
                    <a:ext uri="{9D8B030D-6E8A-4147-A177-3AD203B41FA5}">
                      <a16:colId xmlns:a16="http://schemas.microsoft.com/office/drawing/2014/main" val="444240287"/>
                    </a:ext>
                  </a:extLst>
                </a:gridCol>
                <a:gridCol w="871182">
                  <a:extLst>
                    <a:ext uri="{9D8B030D-6E8A-4147-A177-3AD203B41FA5}">
                      <a16:colId xmlns:a16="http://schemas.microsoft.com/office/drawing/2014/main" val="1627414393"/>
                    </a:ext>
                  </a:extLst>
                </a:gridCol>
                <a:gridCol w="809431">
                  <a:extLst>
                    <a:ext uri="{9D8B030D-6E8A-4147-A177-3AD203B41FA5}">
                      <a16:colId xmlns:a16="http://schemas.microsoft.com/office/drawing/2014/main" val="3908673358"/>
                    </a:ext>
                  </a:extLst>
                </a:gridCol>
                <a:gridCol w="736524">
                  <a:extLst>
                    <a:ext uri="{9D8B030D-6E8A-4147-A177-3AD203B41FA5}">
                      <a16:colId xmlns:a16="http://schemas.microsoft.com/office/drawing/2014/main" val="835934076"/>
                    </a:ext>
                  </a:extLst>
                </a:gridCol>
                <a:gridCol w="736524">
                  <a:extLst>
                    <a:ext uri="{9D8B030D-6E8A-4147-A177-3AD203B41FA5}">
                      <a16:colId xmlns:a16="http://schemas.microsoft.com/office/drawing/2014/main" val="2600218928"/>
                    </a:ext>
                  </a:extLst>
                </a:gridCol>
                <a:gridCol w="858533">
                  <a:extLst>
                    <a:ext uri="{9D8B030D-6E8A-4147-A177-3AD203B41FA5}">
                      <a16:colId xmlns:a16="http://schemas.microsoft.com/office/drawing/2014/main" val="2409764439"/>
                    </a:ext>
                  </a:extLst>
                </a:gridCol>
              </a:tblGrid>
              <a:tr h="203424">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Продукта</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Вес</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Брутто</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Вес нетто</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Химический  состав</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KZ"/>
                    </a:p>
                  </a:txBody>
                  <a:tcPr/>
                </a:tc>
                <a:tc hMerge="1">
                  <a:txBody>
                    <a:bodyPr/>
                    <a:lstStyle/>
                    <a:p>
                      <a:endParaRPr lang="ru-KZ"/>
                    </a:p>
                  </a:txBody>
                  <a:tcPr/>
                </a:tc>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Калорийность</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416290"/>
                  </a:ext>
                </a:extLst>
              </a:tr>
              <a:tr h="696476">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Белки</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Жиры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Углев.</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KZ"/>
                    </a:p>
                  </a:txBody>
                  <a:tcPr/>
                </a:tc>
                <a:extLst>
                  <a:ext uri="{0D108BD9-81ED-4DB2-BD59-A6C34878D82A}">
                    <a16:rowId xmlns:a16="http://schemas.microsoft.com/office/drawing/2014/main" val="985832795"/>
                  </a:ext>
                </a:extLst>
              </a:tr>
              <a:tr h="2292853">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Филе курицы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Масло сливочное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Соус:</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Сметана 20%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Мука пшенич.в/с</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Овощной отвар</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Соль</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031138"/>
                  </a:ext>
                </a:extLst>
              </a:tr>
              <a:tr h="551662">
                <a:tc>
                  <a:txBody>
                    <a:bodyPr/>
                    <a:lstStyle/>
                    <a:p>
                      <a:pP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ВЫХОД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138.7</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46232"/>
                  </a:ext>
                </a:extLst>
              </a:tr>
            </a:tbl>
          </a:graphicData>
        </a:graphic>
      </p:graphicFrame>
      <p:sp>
        <p:nvSpPr>
          <p:cNvPr id="6" name="TextBox 5">
            <a:extLst>
              <a:ext uri="{FF2B5EF4-FFF2-40B4-BE49-F238E27FC236}">
                <a16:creationId xmlns:a16="http://schemas.microsoft.com/office/drawing/2014/main" id="{C5C03869-4DCB-405F-8CF0-0679A2E42ADD}"/>
              </a:ext>
            </a:extLst>
          </p:cNvPr>
          <p:cNvSpPr txBox="1"/>
          <p:nvPr/>
        </p:nvSpPr>
        <p:spPr>
          <a:xfrm>
            <a:off x="1187624" y="5373216"/>
            <a:ext cx="7406640" cy="324384"/>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Наличие пищевых аллергенов в блюде : (МП) молочные продукты;</a:t>
            </a:r>
            <a:r>
              <a:rPr kumimoji="0" lang="ru-RU"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(Г) – глютен.</a:t>
            </a:r>
            <a:endParaRPr kumimoji="0" lang="ru-KZ"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374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AE6F9D8B-25EF-4E04-8B21-C5CB6CD5AE7C}"/>
              </a:ext>
            </a:extLst>
          </p:cNvPr>
          <p:cNvGraphicFramePr>
            <a:graphicFrameLocks noGrp="1"/>
          </p:cNvGraphicFramePr>
          <p:nvPr/>
        </p:nvGraphicFramePr>
        <p:xfrm>
          <a:off x="1259632" y="548681"/>
          <a:ext cx="7128793" cy="1521979"/>
        </p:xfrm>
        <a:graphic>
          <a:graphicData uri="http://schemas.openxmlformats.org/drawingml/2006/table">
            <a:tbl>
              <a:tblPr firstRow="1" firstCol="1" bandRow="1"/>
              <a:tblGrid>
                <a:gridCol w="2050850">
                  <a:extLst>
                    <a:ext uri="{9D8B030D-6E8A-4147-A177-3AD203B41FA5}">
                      <a16:colId xmlns:a16="http://schemas.microsoft.com/office/drawing/2014/main" val="3641580683"/>
                    </a:ext>
                  </a:extLst>
                </a:gridCol>
                <a:gridCol w="737206">
                  <a:extLst>
                    <a:ext uri="{9D8B030D-6E8A-4147-A177-3AD203B41FA5}">
                      <a16:colId xmlns:a16="http://schemas.microsoft.com/office/drawing/2014/main" val="1766123981"/>
                    </a:ext>
                  </a:extLst>
                </a:gridCol>
                <a:gridCol w="768936">
                  <a:extLst>
                    <a:ext uri="{9D8B030D-6E8A-4147-A177-3AD203B41FA5}">
                      <a16:colId xmlns:a16="http://schemas.microsoft.com/office/drawing/2014/main" val="1237022180"/>
                    </a:ext>
                  </a:extLst>
                </a:gridCol>
                <a:gridCol w="926532">
                  <a:extLst>
                    <a:ext uri="{9D8B030D-6E8A-4147-A177-3AD203B41FA5}">
                      <a16:colId xmlns:a16="http://schemas.microsoft.com/office/drawing/2014/main" val="2932843959"/>
                    </a:ext>
                  </a:extLst>
                </a:gridCol>
                <a:gridCol w="841917">
                  <a:extLst>
                    <a:ext uri="{9D8B030D-6E8A-4147-A177-3AD203B41FA5}">
                      <a16:colId xmlns:a16="http://schemas.microsoft.com/office/drawing/2014/main" val="2775979693"/>
                    </a:ext>
                  </a:extLst>
                </a:gridCol>
                <a:gridCol w="735090">
                  <a:extLst>
                    <a:ext uri="{9D8B030D-6E8A-4147-A177-3AD203B41FA5}">
                      <a16:colId xmlns:a16="http://schemas.microsoft.com/office/drawing/2014/main" val="186235528"/>
                    </a:ext>
                  </a:extLst>
                </a:gridCol>
                <a:gridCol w="1068262">
                  <a:extLst>
                    <a:ext uri="{9D8B030D-6E8A-4147-A177-3AD203B41FA5}">
                      <a16:colId xmlns:a16="http://schemas.microsoft.com/office/drawing/2014/main" val="1997703593"/>
                    </a:ext>
                  </a:extLst>
                </a:gridCol>
              </a:tblGrid>
              <a:tr h="360039">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Витамины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Пищевые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волокна</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522560"/>
                  </a:ext>
                </a:extLst>
              </a:tr>
              <a:tr h="217896">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Calibri" panose="020F0502020204030204" pitchFamily="34"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effectLst/>
                          <a:latin typeface="Calibri" panose="020F0502020204030204" pitchFamily="34"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528865"/>
                  </a:ext>
                </a:extLst>
              </a:tr>
              <a:tr h="217896">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В9</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В12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451147"/>
                  </a:ext>
                </a:extLst>
              </a:tr>
              <a:tr h="217896">
                <a:tc>
                  <a:txBody>
                    <a:bodyPr/>
                    <a:lstStyle/>
                    <a:p>
                      <a:pP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096968"/>
                  </a:ext>
                </a:extLst>
              </a:tr>
              <a:tr h="217896">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Минералы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765866"/>
                  </a:ext>
                </a:extLst>
              </a:tr>
              <a:tr h="217896">
                <a:tc>
                  <a:txBody>
                    <a:bodyPr/>
                    <a:lstStyle/>
                    <a:p>
                      <a:pPr>
                        <a:lnSpc>
                          <a:spcPct val="115000"/>
                        </a:lnSpc>
                        <a:spcAft>
                          <a:spcPts val="1000"/>
                        </a:spcAft>
                      </a:pPr>
                      <a:r>
                        <a:rPr lang="ru-RU"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248.7</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489218"/>
                  </a:ext>
                </a:extLst>
              </a:tr>
            </a:tbl>
          </a:graphicData>
        </a:graphic>
      </p:graphicFrame>
      <p:sp>
        <p:nvSpPr>
          <p:cNvPr id="5" name="Rectangle 2">
            <a:extLst>
              <a:ext uri="{FF2B5EF4-FFF2-40B4-BE49-F238E27FC236}">
                <a16:creationId xmlns:a16="http://schemas.microsoft.com/office/drawing/2014/main" id="{A85B5819-84ED-43B5-B433-CBF42DF985AC}"/>
              </a:ext>
            </a:extLst>
          </p:cNvPr>
          <p:cNvSpPr>
            <a:spLocks noChangeArrowheads="1"/>
          </p:cNvSpPr>
          <p:nvPr/>
        </p:nvSpPr>
        <p:spPr bwMode="auto">
          <a:xfrm>
            <a:off x="1403648" y="2251121"/>
            <a:ext cx="705678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KZ"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Технология приготовления</a:t>
            </a:r>
            <a:r>
              <a:rPr kumimoji="0" lang="ru-RU" altLang="ru-KZ"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KZ"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KZ"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Процент потери при холодной обработке 6 %. Перед тушением филе курицы нарезают на куски по 40-50 г и слегка обжаривают. Подготовленную птицу тушат в сметанном соусе. Отпускают вместе с соусом</a:t>
            </a:r>
            <a:r>
              <a:rPr kumimoji="0" lang="ru-RU" altLang="ru-KZ"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KZ" sz="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K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6" name="Таблица 5">
            <a:extLst>
              <a:ext uri="{FF2B5EF4-FFF2-40B4-BE49-F238E27FC236}">
                <a16:creationId xmlns:a16="http://schemas.microsoft.com/office/drawing/2014/main" id="{360FC7DA-144E-44D4-B6C7-9B0D7EED3E10}"/>
              </a:ext>
            </a:extLst>
          </p:cNvPr>
          <p:cNvGraphicFramePr>
            <a:graphicFrameLocks noGrp="1"/>
          </p:cNvGraphicFramePr>
          <p:nvPr/>
        </p:nvGraphicFramePr>
        <p:xfrm>
          <a:off x="1259632" y="3293375"/>
          <a:ext cx="5701623" cy="459614"/>
        </p:xfrm>
        <a:graphic>
          <a:graphicData uri="http://schemas.openxmlformats.org/drawingml/2006/table">
            <a:tbl>
              <a:tblPr firstRow="1" firstCol="1" bandRow="1"/>
              <a:tblGrid>
                <a:gridCol w="5346926">
                  <a:extLst>
                    <a:ext uri="{9D8B030D-6E8A-4147-A177-3AD203B41FA5}">
                      <a16:colId xmlns:a16="http://schemas.microsoft.com/office/drawing/2014/main" val="2068195980"/>
                    </a:ext>
                  </a:extLst>
                </a:gridCol>
                <a:gridCol w="354697">
                  <a:extLst>
                    <a:ext uri="{9D8B030D-6E8A-4147-A177-3AD203B41FA5}">
                      <a16:colId xmlns:a16="http://schemas.microsoft.com/office/drawing/2014/main" val="2278971627"/>
                    </a:ext>
                  </a:extLst>
                </a:gridCol>
              </a:tblGrid>
              <a:tr h="188388">
                <a:tc gridSpan="2">
                  <a:txBody>
                    <a:bodyPr/>
                    <a:lstStyle/>
                    <a:p>
                      <a:pPr>
                        <a:lnSpc>
                          <a:spcPct val="115000"/>
                        </a:lnSpc>
                        <a:spcAft>
                          <a:spcPts val="1000"/>
                        </a:spcAft>
                      </a:pPr>
                      <a:r>
                        <a:rPr lang="ru-RU" sz="1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Срок годности к потреблению и условия хранения</a:t>
                      </a:r>
                      <a:endParaRPr lang="ru-K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575" marR="28575" marT="0" marB="0" anchor="ctr">
                    <a:lnL>
                      <a:noFill/>
                    </a:lnL>
                    <a:lnR>
                      <a:noFill/>
                    </a:lnR>
                    <a:lnT>
                      <a:noFill/>
                    </a:lnT>
                    <a:lnB>
                      <a:noFill/>
                    </a:lnB>
                  </a:tcPr>
                </a:tc>
                <a:tc hMerge="1">
                  <a:txBody>
                    <a:bodyPr/>
                    <a:lstStyle/>
                    <a:p>
                      <a:endParaRPr lang="ru-KZ"/>
                    </a:p>
                  </a:txBody>
                  <a:tcPr/>
                </a:tc>
                <a:extLst>
                  <a:ext uri="{0D108BD9-81ED-4DB2-BD59-A6C34878D82A}">
                    <a16:rowId xmlns:a16="http://schemas.microsoft.com/office/drawing/2014/main" val="1762697925"/>
                  </a:ext>
                </a:extLst>
              </a:tr>
              <a:tr h="189315">
                <a:tc>
                  <a:txBody>
                    <a:bodyPr/>
                    <a:lstStyle/>
                    <a:p>
                      <a:pPr>
                        <a:lnSpc>
                          <a:spcPct val="115000"/>
                        </a:lnSpc>
                        <a:spcAft>
                          <a:spcPts val="1000"/>
                        </a:spcAft>
                      </a:pPr>
                      <a:r>
                        <a:rPr lang="ru-RU"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Срок реализации - 2 часа. Температура подачи + 65-75 °C</a:t>
                      </a:r>
                      <a:endParaRPr lang="ru-K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tc>
                  <a:txBody>
                    <a:bodyPr/>
                    <a:lstStyle/>
                    <a:p>
                      <a:pPr>
                        <a:lnSpc>
                          <a:spcPct val="115000"/>
                        </a:lnSpc>
                        <a:spcAft>
                          <a:spcPts val="1000"/>
                        </a:spcAft>
                      </a:pPr>
                      <a:r>
                        <a:rPr lang="ru-KZ"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693251268"/>
                  </a:ext>
                </a:extLst>
              </a:tr>
            </a:tbl>
          </a:graphicData>
        </a:graphic>
      </p:graphicFrame>
      <p:sp>
        <p:nvSpPr>
          <p:cNvPr id="7" name="Rectangle 3">
            <a:extLst>
              <a:ext uri="{FF2B5EF4-FFF2-40B4-BE49-F238E27FC236}">
                <a16:creationId xmlns:a16="http://schemas.microsoft.com/office/drawing/2014/main" id="{BE42AB87-7830-4947-A120-2EDA31439E14}"/>
              </a:ext>
            </a:extLst>
          </p:cNvPr>
          <p:cNvSpPr>
            <a:spLocks noChangeArrowheads="1"/>
          </p:cNvSpPr>
          <p:nvPr/>
        </p:nvSpPr>
        <p:spPr bwMode="auto">
          <a:xfrm>
            <a:off x="1128607" y="4141616"/>
            <a:ext cx="6683753"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KZ"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Требования к качеству:</a:t>
            </a:r>
            <a:endParaRPr kumimoji="0" lang="ru-RU" altLang="ru-KZ"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KZ" sz="1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Внешний вид</a:t>
            </a:r>
            <a:r>
              <a:rPr kumimoji="0" lang="ru-RU" altLang="ru-KZ"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кусочки курицы целые, не разваренные, в соусе.</a:t>
            </a:r>
            <a:endParaRPr kumimoji="0" lang="ru-RU" altLang="ru-KZ"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KZ" sz="1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Консистенция</a:t>
            </a:r>
            <a:r>
              <a:rPr kumimoji="0" lang="ru-RU" altLang="ru-KZ"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мягкая, мякоть сочная, мясо не распадается, сохраняет форму.</a:t>
            </a:r>
            <a:endParaRPr kumimoji="0" lang="ru-RU" altLang="ru-KZ"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KZ" sz="1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Цвет</a:t>
            </a:r>
            <a:r>
              <a:rPr kumimoji="0" lang="ru-RU" altLang="ru-KZ"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белый с желтоватым оттенком .</a:t>
            </a:r>
            <a:endParaRPr kumimoji="0" lang="ru-RU" altLang="ru-KZ"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KZ" sz="1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Вкус и запах</a:t>
            </a:r>
            <a:r>
              <a:rPr kumimoji="0" lang="ru-RU" altLang="ru-KZ"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тушенного  мяса птицы и вкуса сметаны,  без порочащих признаков.</a:t>
            </a:r>
            <a:endParaRPr kumimoji="0" lang="ru-RU" altLang="ru-KZ" sz="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K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7675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53A63D-9FE8-47F7-916C-AFB86FB67142}"/>
              </a:ext>
            </a:extLst>
          </p:cNvPr>
          <p:cNvSpPr>
            <a:spLocks noGrp="1"/>
          </p:cNvSpPr>
          <p:nvPr>
            <p:ph type="title"/>
          </p:nvPr>
        </p:nvSpPr>
        <p:spPr>
          <a:xfrm>
            <a:off x="857250" y="404664"/>
            <a:ext cx="7404653" cy="936104"/>
          </a:xfrm>
        </p:spPr>
        <p:txBody>
          <a:bodyPr>
            <a:normAutofit fontScale="90000"/>
          </a:bodyPr>
          <a:lstStyle/>
          <a:p>
            <a:pPr algn="ctr">
              <a:lnSpc>
                <a:spcPct val="115000"/>
              </a:lnSpc>
              <a:spcAft>
                <a:spcPts val="1000"/>
              </a:spcAft>
            </a:pPr>
            <a:br>
              <a:rPr lang="ru-RU" sz="27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Технологическая карта № 207</a:t>
            </a:r>
            <a:br>
              <a:rPr lang="ru-KZ"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ru-RU"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Отварные макароны  с овощами</a:t>
            </a:r>
            <a:br>
              <a:rPr lang="ru-KZ" sz="3600" dirty="0">
                <a:effectLst/>
                <a:latin typeface="Calibri" panose="020F0502020204030204" pitchFamily="34" charset="0"/>
                <a:ea typeface="Times New Roman" panose="02020603050405020304" pitchFamily="18" charset="0"/>
                <a:cs typeface="Times New Roman" panose="02020603050405020304" pitchFamily="18" charset="0"/>
              </a:rPr>
            </a:br>
            <a:endParaRPr lang="ru-KZ" dirty="0"/>
          </a:p>
        </p:txBody>
      </p:sp>
      <p:graphicFrame>
        <p:nvGraphicFramePr>
          <p:cNvPr id="4" name="Объект 3">
            <a:extLst>
              <a:ext uri="{FF2B5EF4-FFF2-40B4-BE49-F238E27FC236}">
                <a16:creationId xmlns:a16="http://schemas.microsoft.com/office/drawing/2014/main" id="{A186984B-3981-4B90-A2AC-DC5EA4474FDD}"/>
              </a:ext>
            </a:extLst>
          </p:cNvPr>
          <p:cNvGraphicFramePr>
            <a:graphicFrameLocks noGrp="1"/>
          </p:cNvGraphicFramePr>
          <p:nvPr>
            <p:ph idx="1"/>
          </p:nvPr>
        </p:nvGraphicFramePr>
        <p:xfrm>
          <a:off x="755576" y="1265587"/>
          <a:ext cx="7920880" cy="3289619"/>
        </p:xfrm>
        <a:graphic>
          <a:graphicData uri="http://schemas.openxmlformats.org/drawingml/2006/table">
            <a:tbl>
              <a:tblPr/>
              <a:tblGrid>
                <a:gridCol w="3247538">
                  <a:extLst>
                    <a:ext uri="{9D8B030D-6E8A-4147-A177-3AD203B41FA5}">
                      <a16:colId xmlns:a16="http://schemas.microsoft.com/office/drawing/2014/main" val="2486530701"/>
                    </a:ext>
                  </a:extLst>
                </a:gridCol>
                <a:gridCol w="695315">
                  <a:extLst>
                    <a:ext uri="{9D8B030D-6E8A-4147-A177-3AD203B41FA5}">
                      <a16:colId xmlns:a16="http://schemas.microsoft.com/office/drawing/2014/main" val="2273518742"/>
                    </a:ext>
                  </a:extLst>
                </a:gridCol>
                <a:gridCol w="547256">
                  <a:extLst>
                    <a:ext uri="{9D8B030D-6E8A-4147-A177-3AD203B41FA5}">
                      <a16:colId xmlns:a16="http://schemas.microsoft.com/office/drawing/2014/main" val="2224926256"/>
                    </a:ext>
                  </a:extLst>
                </a:gridCol>
                <a:gridCol w="884279">
                  <a:extLst>
                    <a:ext uri="{9D8B030D-6E8A-4147-A177-3AD203B41FA5}">
                      <a16:colId xmlns:a16="http://schemas.microsoft.com/office/drawing/2014/main" val="1372539343"/>
                    </a:ext>
                  </a:extLst>
                </a:gridCol>
                <a:gridCol w="804112">
                  <a:extLst>
                    <a:ext uri="{9D8B030D-6E8A-4147-A177-3AD203B41FA5}">
                      <a16:colId xmlns:a16="http://schemas.microsoft.com/office/drawing/2014/main" val="1744159758"/>
                    </a:ext>
                  </a:extLst>
                </a:gridCol>
                <a:gridCol w="804112">
                  <a:extLst>
                    <a:ext uri="{9D8B030D-6E8A-4147-A177-3AD203B41FA5}">
                      <a16:colId xmlns:a16="http://schemas.microsoft.com/office/drawing/2014/main" val="2192298336"/>
                    </a:ext>
                  </a:extLst>
                </a:gridCol>
                <a:gridCol w="938268">
                  <a:extLst>
                    <a:ext uri="{9D8B030D-6E8A-4147-A177-3AD203B41FA5}">
                      <a16:colId xmlns:a16="http://schemas.microsoft.com/office/drawing/2014/main" val="3029192525"/>
                    </a:ext>
                  </a:extLst>
                </a:gridCol>
              </a:tblGrid>
              <a:tr h="310903">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Продукта</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Вес</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Брутто</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Вес нетто</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Химический  состав</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KZ"/>
                    </a:p>
                  </a:txBody>
                  <a:tcPr/>
                </a:tc>
                <a:tc hMerge="1">
                  <a:txBody>
                    <a:bodyPr/>
                    <a:lstStyle/>
                    <a:p>
                      <a:endParaRPr lang="ru-KZ"/>
                    </a:p>
                  </a:txBody>
                  <a:tcPr/>
                </a:tc>
                <a:tc rowSpan="2">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Калорийность</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940469"/>
                  </a:ext>
                </a:extLst>
              </a:tr>
              <a:tr h="491310">
                <a:tc vMerge="1">
                  <a:txBody>
                    <a:bodyPr/>
                    <a:lstStyle/>
                    <a:p>
                      <a:endParaRPr lang="ru-KZ"/>
                    </a:p>
                  </a:txBody>
                  <a:tcPr/>
                </a:tc>
                <a:tc vMerge="1">
                  <a:txBody>
                    <a:bodyPr/>
                    <a:lstStyle/>
                    <a:p>
                      <a:endParaRPr lang="ru-KZ"/>
                    </a:p>
                  </a:txBody>
                  <a:tcPr/>
                </a:tc>
                <a:tc vMerge="1">
                  <a:txBody>
                    <a:bodyPr/>
                    <a:lstStyle/>
                    <a:p>
                      <a:endParaRPr lang="ru-KZ"/>
                    </a:p>
                  </a:txBody>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Белки</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Жиры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Углев.</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KZ"/>
                    </a:p>
                  </a:txBody>
                  <a:tcPr/>
                </a:tc>
                <a:extLst>
                  <a:ext uri="{0D108BD9-81ED-4DB2-BD59-A6C34878D82A}">
                    <a16:rowId xmlns:a16="http://schemas.microsoft.com/office/drawing/2014/main" val="3768694620"/>
                  </a:ext>
                </a:extLst>
              </a:tr>
              <a:tr h="1733520">
                <a:tc>
                  <a:txBody>
                    <a:bodyPr/>
                    <a:lstStyle/>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Макаронные изделия сухие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Масло сливочное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Морковь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Лук репчатый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Перец сладкий</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Йодированная соль</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180975" algn="l"/>
                          <a:tab pos="269240" algn="ctr"/>
                        </a:tabLs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349268"/>
                  </a:ext>
                </a:extLst>
              </a:tr>
              <a:tr h="491777">
                <a:tc>
                  <a:txBody>
                    <a:bodyPr/>
                    <a:lstStyle/>
                    <a:p>
                      <a:pP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ВЫХОД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25,8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173,6</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176181"/>
                  </a:ext>
                </a:extLst>
              </a:tr>
            </a:tbl>
          </a:graphicData>
        </a:graphic>
      </p:graphicFrame>
      <p:sp>
        <p:nvSpPr>
          <p:cNvPr id="6" name="TextBox 5">
            <a:extLst>
              <a:ext uri="{FF2B5EF4-FFF2-40B4-BE49-F238E27FC236}">
                <a16:creationId xmlns:a16="http://schemas.microsoft.com/office/drawing/2014/main" id="{6A4E3474-8B38-4E16-B8BB-6864F012BD10}"/>
              </a:ext>
            </a:extLst>
          </p:cNvPr>
          <p:cNvSpPr txBox="1"/>
          <p:nvPr/>
        </p:nvSpPr>
        <p:spPr>
          <a:xfrm>
            <a:off x="1331639" y="4653136"/>
            <a:ext cx="6930263" cy="572144"/>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Наличие пищевых аллергенов в блюде : (МП) молочные продукты; (я) яйца; </a:t>
            </a:r>
            <a:r>
              <a:rPr kumimoji="0" lang="ru-RU"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(Г) - глютен.</a:t>
            </a:r>
            <a:r>
              <a:rPr kumimoji="0" lang="ru-RU"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ru-KZ"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670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5B203B72-ECCB-44F4-8738-F64DA611C212}"/>
              </a:ext>
            </a:extLst>
          </p:cNvPr>
          <p:cNvGraphicFramePr>
            <a:graphicFrameLocks noGrp="1"/>
          </p:cNvGraphicFramePr>
          <p:nvPr/>
        </p:nvGraphicFramePr>
        <p:xfrm>
          <a:off x="1187624" y="548680"/>
          <a:ext cx="7056783" cy="1936493"/>
        </p:xfrm>
        <a:graphic>
          <a:graphicData uri="http://schemas.openxmlformats.org/drawingml/2006/table">
            <a:tbl>
              <a:tblPr firstRow="1" firstCol="1" bandRow="1"/>
              <a:tblGrid>
                <a:gridCol w="2115988">
                  <a:extLst>
                    <a:ext uri="{9D8B030D-6E8A-4147-A177-3AD203B41FA5}">
                      <a16:colId xmlns:a16="http://schemas.microsoft.com/office/drawing/2014/main" val="1588891413"/>
                    </a:ext>
                  </a:extLst>
                </a:gridCol>
                <a:gridCol w="764311">
                  <a:extLst>
                    <a:ext uri="{9D8B030D-6E8A-4147-A177-3AD203B41FA5}">
                      <a16:colId xmlns:a16="http://schemas.microsoft.com/office/drawing/2014/main" val="3224237063"/>
                    </a:ext>
                  </a:extLst>
                </a:gridCol>
                <a:gridCol w="777921">
                  <a:extLst>
                    <a:ext uri="{9D8B030D-6E8A-4147-A177-3AD203B41FA5}">
                      <a16:colId xmlns:a16="http://schemas.microsoft.com/office/drawing/2014/main" val="365319454"/>
                    </a:ext>
                  </a:extLst>
                </a:gridCol>
                <a:gridCol w="838648">
                  <a:extLst>
                    <a:ext uri="{9D8B030D-6E8A-4147-A177-3AD203B41FA5}">
                      <a16:colId xmlns:a16="http://schemas.microsoft.com/office/drawing/2014/main" val="131637620"/>
                    </a:ext>
                  </a:extLst>
                </a:gridCol>
                <a:gridCol w="744417">
                  <a:extLst>
                    <a:ext uri="{9D8B030D-6E8A-4147-A177-3AD203B41FA5}">
                      <a16:colId xmlns:a16="http://schemas.microsoft.com/office/drawing/2014/main" val="2171068763"/>
                    </a:ext>
                  </a:extLst>
                </a:gridCol>
                <a:gridCol w="716148">
                  <a:extLst>
                    <a:ext uri="{9D8B030D-6E8A-4147-A177-3AD203B41FA5}">
                      <a16:colId xmlns:a16="http://schemas.microsoft.com/office/drawing/2014/main" val="2191644586"/>
                    </a:ext>
                  </a:extLst>
                </a:gridCol>
                <a:gridCol w="1099350">
                  <a:extLst>
                    <a:ext uri="{9D8B030D-6E8A-4147-A177-3AD203B41FA5}">
                      <a16:colId xmlns:a16="http://schemas.microsoft.com/office/drawing/2014/main" val="3564705336"/>
                    </a:ext>
                  </a:extLst>
                </a:gridCol>
              </a:tblGrid>
              <a:tr h="288032">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Витамины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Пищевые</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волокна</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441476"/>
                  </a:ext>
                </a:extLst>
              </a:tr>
              <a:tr h="112869">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936824"/>
                  </a:ext>
                </a:extLst>
              </a:tr>
              <a:tr h="212766">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В3</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В6</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В9</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В12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648815"/>
                  </a:ext>
                </a:extLst>
              </a:tr>
              <a:tr h="217682">
                <a:tc>
                  <a:txBody>
                    <a:bodyPr/>
                    <a:lstStyle/>
                    <a:p>
                      <a:pP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674040"/>
                  </a:ext>
                </a:extLst>
              </a:tr>
              <a:tr h="212766">
                <a:tc>
                  <a:txBody>
                    <a:bodyPr/>
                    <a:lstStyle/>
                    <a:p>
                      <a:pP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Минералы</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029478"/>
                  </a:ext>
                </a:extLst>
              </a:tr>
              <a:tr h="212766">
                <a:tc>
                  <a:txBody>
                    <a:bodyPr/>
                    <a:lstStyle/>
                    <a:p>
                      <a:pPr>
                        <a:lnSpc>
                          <a:spcPct val="115000"/>
                        </a:lnSpc>
                        <a:spcAft>
                          <a:spcPts val="1000"/>
                        </a:spcAft>
                      </a:pPr>
                      <a:r>
                        <a:rPr lang="ru-RU"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47,2</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57,1</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KZ"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K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20049"/>
                  </a:ext>
                </a:extLst>
              </a:tr>
            </a:tbl>
          </a:graphicData>
        </a:graphic>
      </p:graphicFrame>
      <p:sp>
        <p:nvSpPr>
          <p:cNvPr id="4" name="TextBox 3">
            <a:extLst>
              <a:ext uri="{FF2B5EF4-FFF2-40B4-BE49-F238E27FC236}">
                <a16:creationId xmlns:a16="http://schemas.microsoft.com/office/drawing/2014/main" id="{ED83C77B-2537-4B14-9986-CE7140F511CE}"/>
              </a:ext>
            </a:extLst>
          </p:cNvPr>
          <p:cNvSpPr txBox="1"/>
          <p:nvPr/>
        </p:nvSpPr>
        <p:spPr>
          <a:xfrm>
            <a:off x="827584" y="2485173"/>
            <a:ext cx="7488832" cy="792268"/>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ru-RU" sz="11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Технология приготовления блюд</a:t>
            </a:r>
            <a:r>
              <a:rPr kumimoji="0" lang="kk-KZ" sz="11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а</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ru-RU" sz="1100" b="0" i="0" u="none" strike="noStrike" kern="1200" cap="none" spc="0" normalizeH="0" baseline="0" noProof="0" dirty="0">
                <a:ln>
                  <a:noFill/>
                </a:ln>
                <a:solidFill>
                  <a:srgbClr val="21252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Овощи нарезают кубиками и пассеруют. Макароны отваривают</a:t>
            </a:r>
            <a:r>
              <a:rPr kumimoji="0" lang="kk-KZ" sz="1100" b="0" i="0" u="none" strike="noStrike" kern="1200" cap="none" spc="0" normalizeH="0" baseline="0" noProof="0" dirty="0">
                <a:ln>
                  <a:noFill/>
                </a:ln>
                <a:solidFill>
                  <a:srgbClr val="21252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100" b="0" i="0" u="none" strike="noStrike" kern="1200" cap="none" spc="0" normalizeH="0" baseline="0" noProof="0" dirty="0">
                <a:ln>
                  <a:noFill/>
                </a:ln>
                <a:solidFill>
                  <a:srgbClr val="21252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добавляют к ним подготовленные овощи</a:t>
            </a:r>
            <a:r>
              <a:rPr kumimoji="0" lang="kk-KZ" sz="1100" b="0" i="0" u="none" strike="noStrike" kern="1200" cap="none" spc="0" normalizeH="0" baseline="0" noProof="0" dirty="0">
                <a:ln>
                  <a:noFill/>
                </a:ln>
                <a:solidFill>
                  <a:srgbClr val="21252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огревают в жарочном шкафу</a:t>
            </a:r>
            <a:endParaRPr kumimoji="0" lang="ru-KZ"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BFBDB35B-F499-4781-A951-5B8F4743777B}"/>
              </a:ext>
            </a:extLst>
          </p:cNvPr>
          <p:cNvGraphicFramePr>
            <a:graphicFrameLocks noGrp="1"/>
          </p:cNvGraphicFramePr>
          <p:nvPr/>
        </p:nvGraphicFramePr>
        <p:xfrm>
          <a:off x="971600" y="3277441"/>
          <a:ext cx="7344817" cy="459614"/>
        </p:xfrm>
        <a:graphic>
          <a:graphicData uri="http://schemas.openxmlformats.org/drawingml/2006/table">
            <a:tbl>
              <a:tblPr firstRow="1" firstCol="1" bandRow="1"/>
              <a:tblGrid>
                <a:gridCol w="6976934">
                  <a:extLst>
                    <a:ext uri="{9D8B030D-6E8A-4147-A177-3AD203B41FA5}">
                      <a16:colId xmlns:a16="http://schemas.microsoft.com/office/drawing/2014/main" val="2644145234"/>
                    </a:ext>
                  </a:extLst>
                </a:gridCol>
                <a:gridCol w="367883">
                  <a:extLst>
                    <a:ext uri="{9D8B030D-6E8A-4147-A177-3AD203B41FA5}">
                      <a16:colId xmlns:a16="http://schemas.microsoft.com/office/drawing/2014/main" val="2754029735"/>
                    </a:ext>
                  </a:extLst>
                </a:gridCol>
              </a:tblGrid>
              <a:tr h="183340">
                <a:tc gridSpan="2">
                  <a:txBody>
                    <a:bodyPr/>
                    <a:lstStyle/>
                    <a:p>
                      <a:pPr>
                        <a:lnSpc>
                          <a:spcPct val="115000"/>
                        </a:lnSpc>
                        <a:spcAft>
                          <a:spcPts val="1000"/>
                        </a:spcAft>
                      </a:pPr>
                      <a:r>
                        <a:rPr lang="ru-RU" sz="1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Срок годности к потреблению и условия хранения</a:t>
                      </a:r>
                      <a:endParaRPr lang="ru-K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8575" marR="28575" marT="0" marB="0" anchor="ctr">
                    <a:lnL>
                      <a:noFill/>
                    </a:lnL>
                    <a:lnR>
                      <a:noFill/>
                    </a:lnR>
                    <a:lnT>
                      <a:noFill/>
                    </a:lnT>
                    <a:lnB>
                      <a:noFill/>
                    </a:lnB>
                  </a:tcPr>
                </a:tc>
                <a:tc hMerge="1">
                  <a:txBody>
                    <a:bodyPr/>
                    <a:lstStyle/>
                    <a:p>
                      <a:endParaRPr lang="ru-KZ"/>
                    </a:p>
                  </a:txBody>
                  <a:tcPr/>
                </a:tc>
                <a:extLst>
                  <a:ext uri="{0D108BD9-81ED-4DB2-BD59-A6C34878D82A}">
                    <a16:rowId xmlns:a16="http://schemas.microsoft.com/office/drawing/2014/main" val="75025369"/>
                  </a:ext>
                </a:extLst>
              </a:tr>
              <a:tr h="184243">
                <a:tc>
                  <a:txBody>
                    <a:bodyPr/>
                    <a:lstStyle/>
                    <a:p>
                      <a:pPr>
                        <a:lnSpc>
                          <a:spcPct val="115000"/>
                        </a:lnSpc>
                        <a:spcAft>
                          <a:spcPts val="1000"/>
                        </a:spcAft>
                      </a:pPr>
                      <a:r>
                        <a:rPr lang="ru-RU" sz="1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Срок реализации - 2 часа. Температура подачи + 65°C</a:t>
                      </a:r>
                      <a:endParaRPr lang="ru-KZ"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tc>
                  <a:txBody>
                    <a:bodyPr/>
                    <a:lstStyle/>
                    <a:p>
                      <a:pPr>
                        <a:lnSpc>
                          <a:spcPct val="115000"/>
                        </a:lnSpc>
                        <a:spcAft>
                          <a:spcPts val="1000"/>
                        </a:spcAft>
                      </a:pPr>
                      <a:r>
                        <a:rPr lang="ru-KZ"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745662713"/>
                  </a:ext>
                </a:extLst>
              </a:tr>
            </a:tbl>
          </a:graphicData>
        </a:graphic>
      </p:graphicFrame>
      <p:graphicFrame>
        <p:nvGraphicFramePr>
          <p:cNvPr id="6" name="Таблица 5">
            <a:extLst>
              <a:ext uri="{FF2B5EF4-FFF2-40B4-BE49-F238E27FC236}">
                <a16:creationId xmlns:a16="http://schemas.microsoft.com/office/drawing/2014/main" id="{8245DCF4-4C71-4278-A16F-FBCC12571C59}"/>
              </a:ext>
            </a:extLst>
          </p:cNvPr>
          <p:cNvGraphicFramePr>
            <a:graphicFrameLocks noGrp="1"/>
          </p:cNvGraphicFramePr>
          <p:nvPr/>
        </p:nvGraphicFramePr>
        <p:xfrm>
          <a:off x="1187624" y="4069707"/>
          <a:ext cx="4104456" cy="1745488"/>
        </p:xfrm>
        <a:graphic>
          <a:graphicData uri="http://schemas.openxmlformats.org/drawingml/2006/table">
            <a:tbl>
              <a:tblPr firstRow="1" firstCol="1" bandRow="1"/>
              <a:tblGrid>
                <a:gridCol w="4104456">
                  <a:extLst>
                    <a:ext uri="{9D8B030D-6E8A-4147-A177-3AD203B41FA5}">
                      <a16:colId xmlns:a16="http://schemas.microsoft.com/office/drawing/2014/main" val="500195353"/>
                    </a:ext>
                  </a:extLst>
                </a:gridCol>
              </a:tblGrid>
              <a:tr h="1285873">
                <a:tc>
                  <a:txBody>
                    <a:bodyPr/>
                    <a:lstStyle/>
                    <a:p>
                      <a:pPr algn="just">
                        <a:lnSpc>
                          <a:spcPct val="115000"/>
                        </a:lnSpc>
                        <a:spcAft>
                          <a:spcPts val="10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Внешний вид:</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компоненты блюда равномерно распределены, макароны и овощи не разварившиеся</a:t>
                      </a:r>
                      <a:endParaRPr lang="ru-KZ"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31495" algn="just">
                        <a:lnSpc>
                          <a:spcPct val="95000"/>
                        </a:lnSpc>
                        <a:spcBef>
                          <a:spcPts val="255"/>
                        </a:spcBef>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Консистенция: </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макароны и овощи мягкие</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K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531495" algn="just">
                        <a:lnSpc>
                          <a:spcPct val="95000"/>
                        </a:lnSpc>
                        <a:spcBef>
                          <a:spcPts val="255"/>
                        </a:spcBef>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Цвет: </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свойственный входящим в состав компонентам.</a:t>
                      </a:r>
                      <a:endParaRPr lang="ru-K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531495" algn="just">
                        <a:lnSpc>
                          <a:spcPct val="95000"/>
                        </a:lnSpc>
                        <a:spcBef>
                          <a:spcPts val="255"/>
                        </a:spcBef>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Вкус и запах: </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характерные для отварных макарон и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пассерованн</a:t>
                      </a:r>
                      <a:r>
                        <a:rPr lang="kk-KZ"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ых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овощей,.</a:t>
                      </a:r>
                      <a:endParaRPr lang="ru-K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4025082916"/>
                  </a:ext>
                </a:extLst>
              </a:tr>
            </a:tbl>
          </a:graphicData>
        </a:graphic>
      </p:graphicFrame>
      <p:sp>
        <p:nvSpPr>
          <p:cNvPr id="7" name="Rectangle 1">
            <a:extLst>
              <a:ext uri="{FF2B5EF4-FFF2-40B4-BE49-F238E27FC236}">
                <a16:creationId xmlns:a16="http://schemas.microsoft.com/office/drawing/2014/main" id="{566774DD-245D-4FD5-918E-D652FF8B42E1}"/>
              </a:ext>
            </a:extLst>
          </p:cNvPr>
          <p:cNvSpPr>
            <a:spLocks noChangeArrowheads="1"/>
          </p:cNvSpPr>
          <p:nvPr/>
        </p:nvSpPr>
        <p:spPr bwMode="auto">
          <a:xfrm>
            <a:off x="827584" y="3843447"/>
            <a:ext cx="70567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KZ" sz="1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Требования к качеству: </a:t>
            </a:r>
            <a:endParaRPr kumimoji="0" lang="ru-RU" altLang="ru-KZ"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733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23" name="Google Shape;323;p30"/>
          <p:cNvSpPr/>
          <p:nvPr/>
        </p:nvSpPr>
        <p:spPr>
          <a:xfrm>
            <a:off x="0" y="457200"/>
            <a:ext cx="307975"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24" name="Google Shape;324;p30"/>
          <p:cNvSpPr/>
          <p:nvPr/>
        </p:nvSpPr>
        <p:spPr>
          <a:xfrm>
            <a:off x="1214413" y="194964"/>
            <a:ext cx="7102003" cy="600164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3600"/>
              <a:buFont typeface="Gill Sans"/>
              <a:buNone/>
            </a:pPr>
            <a:endParaRPr sz="3600" b="0" i="1"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600"/>
              <a:buFont typeface="Gill Sans"/>
              <a:buNone/>
            </a:pPr>
            <a:endParaRPr sz="3600" i="1">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600"/>
              <a:buFont typeface="Gill Sans"/>
              <a:buNone/>
            </a:pPr>
            <a:endParaRPr sz="3600" b="0" i="1"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600"/>
              <a:buFont typeface="Gill Sans"/>
              <a:buNone/>
            </a:pPr>
            <a:endParaRPr sz="3600" i="1">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475A60"/>
              </a:buClr>
              <a:buSzPts val="3600"/>
              <a:buFont typeface="Times New Roman"/>
              <a:buNone/>
            </a:pPr>
            <a:r>
              <a:rPr lang="ru-RU" sz="3600" i="1">
                <a:solidFill>
                  <a:srgbClr val="475A60"/>
                </a:solidFill>
                <a:latin typeface="Times New Roman"/>
                <a:ea typeface="Times New Roman"/>
                <a:cs typeface="Times New Roman"/>
                <a:sym typeface="Times New Roman"/>
              </a:rPr>
              <a:t>Назар аударғаныңыз үшін рахмет!</a:t>
            </a:r>
            <a:endParaRPr/>
          </a:p>
          <a:p>
            <a:pPr marL="0" marR="0" lvl="0" indent="0" algn="ctr" rtl="0">
              <a:lnSpc>
                <a:spcPct val="100000"/>
              </a:lnSpc>
              <a:spcBef>
                <a:spcPts val="0"/>
              </a:spcBef>
              <a:spcAft>
                <a:spcPts val="0"/>
              </a:spcAft>
              <a:buClr>
                <a:schemeClr val="dk1"/>
              </a:buClr>
              <a:buSzPts val="2400"/>
              <a:buFont typeface="Gill Sans"/>
              <a:buNone/>
            </a:pPr>
            <a:endParaRPr sz="2400" i="1">
              <a:solidFill>
                <a:srgbClr val="475A60"/>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rgbClr val="475A60"/>
              </a:buClr>
              <a:buSzPts val="2400"/>
              <a:buFont typeface="Times New Roman"/>
              <a:buNone/>
            </a:pPr>
            <a:r>
              <a:rPr lang="ru-RU" sz="2400" i="1">
                <a:solidFill>
                  <a:srgbClr val="475A60"/>
                </a:solidFill>
                <a:latin typeface="Times New Roman"/>
                <a:ea typeface="Times New Roman"/>
                <a:cs typeface="Times New Roman"/>
                <a:sym typeface="Times New Roman"/>
              </a:rPr>
              <a:t>Дәрігер-диетолог, Қазақ тағамтану академиясының мектеп тағамтану жөніндегі маманы,</a:t>
            </a:r>
            <a:r>
              <a:rPr lang="ru-RU"/>
              <a:t> </a:t>
            </a:r>
            <a:endParaRPr/>
          </a:p>
          <a:p>
            <a:pPr marL="0" marR="0" lvl="0" indent="0" algn="r" rtl="0">
              <a:lnSpc>
                <a:spcPct val="100000"/>
              </a:lnSpc>
              <a:spcBef>
                <a:spcPts val="0"/>
              </a:spcBef>
              <a:spcAft>
                <a:spcPts val="0"/>
              </a:spcAft>
              <a:buClr>
                <a:srgbClr val="475A60"/>
              </a:buClr>
              <a:buSzPts val="2400"/>
              <a:buFont typeface="Times New Roman"/>
              <a:buNone/>
            </a:pPr>
            <a:r>
              <a:rPr lang="ru-RU" sz="2400" b="0" i="1" u="none" strike="noStrike" cap="none">
                <a:solidFill>
                  <a:srgbClr val="475A60"/>
                </a:solidFill>
                <a:latin typeface="Times New Roman"/>
                <a:ea typeface="Times New Roman"/>
                <a:cs typeface="Times New Roman"/>
                <a:sym typeface="Times New Roman"/>
              </a:rPr>
              <a:t>Уливанова В.Г</a:t>
            </a:r>
            <a:r>
              <a:rPr lang="ru-RU" sz="2400" b="0" i="1" u="none" strike="noStrike" cap="none">
                <a:solidFill>
                  <a:srgbClr val="C67C07"/>
                </a:solidFill>
                <a:latin typeface="Arial"/>
                <a:ea typeface="Arial"/>
                <a:cs typeface="Arial"/>
                <a:sym typeface="Arial"/>
              </a:rPr>
              <a:t>.</a:t>
            </a:r>
            <a:endParaRPr/>
          </a:p>
          <a:p>
            <a:pPr marL="0" marR="0" lvl="0" indent="0" algn="ctr" rtl="0">
              <a:lnSpc>
                <a:spcPct val="100000"/>
              </a:lnSpc>
              <a:spcBef>
                <a:spcPts val="0"/>
              </a:spcBef>
              <a:spcAft>
                <a:spcPts val="0"/>
              </a:spcAft>
              <a:buClr>
                <a:schemeClr val="dk1"/>
              </a:buClr>
              <a:buSzPts val="3600"/>
              <a:buFont typeface="Gill Sans"/>
              <a:buNone/>
            </a:pPr>
            <a:endParaRPr sz="3600" i="1">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600"/>
              <a:buFont typeface="Gill Sans"/>
              <a:buNone/>
            </a:pPr>
            <a:endParaRPr sz="3600" b="0" i="1"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600"/>
              <a:buFont typeface="Gill Sans"/>
              <a:buNone/>
            </a:pPr>
            <a:endParaRPr sz="3600" b="0" i="1" u="none" strike="noStrike" cap="none">
              <a:solidFill>
                <a:srgbClr val="C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p:nvPr/>
        </p:nvSpPr>
        <p:spPr>
          <a:xfrm>
            <a:off x="340061" y="195935"/>
            <a:ext cx="8463900" cy="6001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Gill Sans"/>
              <a:buNone/>
            </a:pPr>
            <a:endParaRPr sz="2400" b="1" i="1">
              <a:solidFill>
                <a:schemeClr val="dk1"/>
              </a:solidFill>
              <a:latin typeface="Arial"/>
              <a:ea typeface="Arial"/>
              <a:cs typeface="Arial"/>
              <a:sym typeface="Arial"/>
            </a:endParaRPr>
          </a:p>
          <a:p>
            <a:pPr marL="0" marR="0" lvl="0" indent="0" algn="l" rtl="0">
              <a:spcBef>
                <a:spcPts val="0"/>
              </a:spcBef>
              <a:spcAft>
                <a:spcPts val="0"/>
              </a:spcAft>
              <a:buNone/>
            </a:pPr>
            <a:r>
              <a:rPr lang="ru-RU" sz="2400">
                <a:solidFill>
                  <a:srgbClr val="475A60"/>
                </a:solidFill>
                <a:latin typeface="Times New Roman"/>
                <a:ea typeface="Times New Roman"/>
                <a:cs typeface="Times New Roman"/>
                <a:sym typeface="Times New Roman"/>
              </a:rPr>
              <a:t>Перспективалы маусымдық (жаз – күз, қыс – көктем) төрт апталық мәзірді медбике/ диетолог/ нутрициолог жасайды. </a:t>
            </a:r>
            <a:endParaRPr sz="24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2400">
                <a:solidFill>
                  <a:srgbClr val="475A60"/>
                </a:solidFill>
                <a:latin typeface="Times New Roman"/>
                <a:ea typeface="Times New Roman"/>
                <a:cs typeface="Times New Roman"/>
                <a:sym typeface="Times New Roman"/>
              </a:rPr>
              <a:t>Әрбір перспективалық мәзірге әр жас тобына арналған тағамның шығуы мен өнімі бар әр тағамға/сусынға арналған технологиялық карточкалар қоса берілуі тиіс. Технологиялық карта техкартаның нөмірін, тағамның атауын, брутто және нетто өнімдерінің (ингредиенттерінің) тұтыну нормаларын, тұтас тағамның шығуын, дайындау, ресімдеу және беру технологиясын, рецептураның көзін қамтуы тиіс.</a:t>
            </a:r>
            <a:endParaRPr sz="24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2400">
                <a:solidFill>
                  <a:srgbClr val="475A60"/>
                </a:solidFill>
                <a:latin typeface="Times New Roman"/>
                <a:ea typeface="Times New Roman"/>
                <a:cs typeface="Times New Roman"/>
                <a:sym typeface="Times New Roman"/>
              </a:rPr>
              <a:t>Оларды құрастыру үшін ресми көздер қолданылады: рецептер жинақтары, әдістемелік ұсыныстар, монографиялар, интернет-ресурстар және басқа құралдар.</a:t>
            </a:r>
            <a:endParaRPr sz="2400">
              <a:solidFill>
                <a:srgbClr val="475A60"/>
              </a:solidFill>
              <a:latin typeface="Times New Roman"/>
              <a:ea typeface="Times New Roman"/>
              <a:cs typeface="Times New Roman"/>
              <a:sym typeface="Times New Roman"/>
            </a:endParaRPr>
          </a:p>
        </p:txBody>
      </p:sp>
      <p:sp>
        <p:nvSpPr>
          <p:cNvPr id="137" name="Google Shape;137;p6"/>
          <p:cNvSpPr txBox="1"/>
          <p:nvPr/>
        </p:nvSpPr>
        <p:spPr>
          <a:xfrm>
            <a:off x="1621320" y="404110"/>
            <a:ext cx="6012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Перспективалық мәзір</a:t>
            </a:r>
            <a:endParaRPr sz="3200" b="1">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p:nvPr/>
        </p:nvSpPr>
        <p:spPr>
          <a:xfrm>
            <a:off x="699625" y="1168975"/>
            <a:ext cx="7744800" cy="489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rgbClr val="475A60"/>
                </a:solidFill>
                <a:latin typeface="Times New Roman"/>
                <a:ea typeface="Times New Roman"/>
                <a:cs typeface="Times New Roman"/>
                <a:sym typeface="Times New Roman"/>
              </a:rPr>
              <a:t>Меню-раскладка – бұл қаржылық қызметті және тағамға өнімдердің салынуын бақылауға арналған құжат. Меню-раскладка күн сайын білім беру ұйымының басшысы тарапынан жүргізіледі және бекітіледі.</a:t>
            </a:r>
            <a:endParaRPr sz="24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2400">
                <a:solidFill>
                  <a:srgbClr val="475A60"/>
                </a:solidFill>
                <a:latin typeface="Times New Roman"/>
                <a:ea typeface="Times New Roman"/>
                <a:cs typeface="Times New Roman"/>
                <a:sym typeface="Times New Roman"/>
              </a:rPr>
              <a:t>Тамақтандыруды </a:t>
            </a:r>
            <a:r>
              <a:rPr lang="ru-RU" sz="2400" b="1">
                <a:solidFill>
                  <a:srgbClr val="475A60"/>
                </a:solidFill>
                <a:latin typeface="Times New Roman"/>
                <a:ea typeface="Times New Roman"/>
                <a:cs typeface="Times New Roman"/>
                <a:sym typeface="Times New Roman"/>
              </a:rPr>
              <a:t>қызмет көрсетуші жеткізуші ұйымдастырған </a:t>
            </a:r>
            <a:r>
              <a:rPr lang="ru-RU" sz="2400">
                <a:solidFill>
                  <a:srgbClr val="475A60"/>
                </a:solidFill>
                <a:latin typeface="Times New Roman"/>
                <a:ea typeface="Times New Roman"/>
                <a:cs typeface="Times New Roman"/>
                <a:sym typeface="Times New Roman"/>
              </a:rPr>
              <a:t>жағдайда, меню-раскладка тамақтану нысанының (кәсіпкерлік субъектісінің) басшысы тарапынан бекітіліп, тамақтандыру ұйымдастырылатын білім беру ұйымының басшысымен келісіліп жасалады.</a:t>
            </a:r>
            <a:endParaRPr sz="2400">
              <a:solidFill>
                <a:srgbClr val="475A60"/>
              </a:solidFill>
              <a:latin typeface="Times New Roman"/>
              <a:ea typeface="Times New Roman"/>
              <a:cs typeface="Times New Roman"/>
              <a:sym typeface="Times New Roman"/>
            </a:endParaRPr>
          </a:p>
          <a:p>
            <a:pPr marL="0" marR="0" lvl="0" indent="0" algn="l" rtl="0">
              <a:spcBef>
                <a:spcPts val="0"/>
              </a:spcBef>
              <a:spcAft>
                <a:spcPts val="0"/>
              </a:spcAft>
              <a:buNone/>
            </a:pPr>
            <a:r>
              <a:rPr lang="ru-RU" sz="2400">
                <a:solidFill>
                  <a:srgbClr val="475A60"/>
                </a:solidFill>
                <a:latin typeface="Times New Roman"/>
                <a:ea typeface="Times New Roman"/>
                <a:cs typeface="Times New Roman"/>
                <a:sym typeface="Times New Roman"/>
              </a:rPr>
              <a:t>Меню-раскладканы есептеп шығаратын тұлға – жауапты аспазшы, не өндіріс меңгерушісі, немесе жеткізуші тарапынан жауапты тұлға болуы мүмкін.</a:t>
            </a:r>
            <a:br>
              <a:rPr lang="ru-RU" sz="2400" b="0" i="0" u="none" strike="noStrike" cap="none">
                <a:solidFill>
                  <a:srgbClr val="475A60"/>
                </a:solidFill>
                <a:latin typeface="Times New Roman"/>
                <a:ea typeface="Times New Roman"/>
                <a:cs typeface="Times New Roman"/>
                <a:sym typeface="Times New Roman"/>
              </a:rPr>
            </a:br>
            <a:endParaRPr sz="2400">
              <a:solidFill>
                <a:srgbClr val="475A60"/>
              </a:solidFill>
              <a:latin typeface="Times New Roman"/>
              <a:ea typeface="Times New Roman"/>
              <a:cs typeface="Times New Roman"/>
              <a:sym typeface="Times New Roman"/>
            </a:endParaRPr>
          </a:p>
        </p:txBody>
      </p:sp>
      <p:sp>
        <p:nvSpPr>
          <p:cNvPr id="143" name="Google Shape;143;p7"/>
          <p:cNvSpPr txBox="1"/>
          <p:nvPr/>
        </p:nvSpPr>
        <p:spPr>
          <a:xfrm>
            <a:off x="827574" y="358100"/>
            <a:ext cx="74889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600" b="1">
                <a:solidFill>
                  <a:srgbClr val="475A60"/>
                </a:solidFill>
                <a:latin typeface="Times New Roman"/>
                <a:ea typeface="Times New Roman"/>
                <a:cs typeface="Times New Roman"/>
                <a:sym typeface="Times New Roman"/>
              </a:rPr>
              <a:t>Нақты мәзір (</a:t>
            </a:r>
            <a:r>
              <a:rPr lang="ru-RU" sz="3600" b="1" u="none" strike="noStrike" cap="none">
                <a:solidFill>
                  <a:srgbClr val="475A60"/>
                </a:solidFill>
                <a:latin typeface="Times New Roman"/>
                <a:ea typeface="Times New Roman"/>
                <a:cs typeface="Times New Roman"/>
                <a:sym typeface="Times New Roman"/>
              </a:rPr>
              <a:t>Меню-раскладка)</a:t>
            </a:r>
            <a:endParaRPr sz="3600" b="1">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aphicFrame>
        <p:nvGraphicFramePr>
          <p:cNvPr id="148" name="Google Shape;148;p8"/>
          <p:cNvGraphicFramePr/>
          <p:nvPr/>
        </p:nvGraphicFramePr>
        <p:xfrm>
          <a:off x="1547664" y="1949855"/>
          <a:ext cx="6441300" cy="4204264"/>
        </p:xfrm>
        <a:graphic>
          <a:graphicData uri="http://schemas.openxmlformats.org/drawingml/2006/table">
            <a:tbl>
              <a:tblPr firstRow="1" bandRow="1">
                <a:noFill/>
                <a:tableStyleId>{F1EDBB49-3289-4A8C-ACB7-C1BA92EE1908}</a:tableStyleId>
              </a:tblPr>
              <a:tblGrid>
                <a:gridCol w="2483150">
                  <a:extLst>
                    <a:ext uri="{9D8B030D-6E8A-4147-A177-3AD203B41FA5}">
                      <a16:colId xmlns:a16="http://schemas.microsoft.com/office/drawing/2014/main" val="20000"/>
                    </a:ext>
                  </a:extLst>
                </a:gridCol>
                <a:gridCol w="1979075">
                  <a:extLst>
                    <a:ext uri="{9D8B030D-6E8A-4147-A177-3AD203B41FA5}">
                      <a16:colId xmlns:a16="http://schemas.microsoft.com/office/drawing/2014/main" val="20001"/>
                    </a:ext>
                  </a:extLst>
                </a:gridCol>
                <a:gridCol w="1979075">
                  <a:extLst>
                    <a:ext uri="{9D8B030D-6E8A-4147-A177-3AD203B41FA5}">
                      <a16:colId xmlns:a16="http://schemas.microsoft.com/office/drawing/2014/main" val="20002"/>
                    </a:ext>
                  </a:extLst>
                </a:gridCol>
              </a:tblGrid>
              <a:tr h="317425">
                <a:tc rowSpan="2">
                  <a:txBody>
                    <a:bodyPr/>
                    <a:lstStyle/>
                    <a:p>
                      <a:pPr marL="0" marR="0" lvl="0" indent="0" algn="ctr" rtl="0">
                        <a:lnSpc>
                          <a:spcPct val="107000"/>
                        </a:lnSpc>
                        <a:spcBef>
                          <a:spcPts val="0"/>
                        </a:spcBef>
                        <a:spcAft>
                          <a:spcPts val="0"/>
                        </a:spcAft>
                        <a:buNone/>
                      </a:pPr>
                      <a:r>
                        <a:rPr lang="ru-RU" sz="1800" b="1" u="none" strike="noStrike" cap="none">
                          <a:solidFill>
                            <a:srgbClr val="475A60"/>
                          </a:solidFill>
                          <a:latin typeface="Times New Roman"/>
                          <a:ea typeface="Times New Roman"/>
                          <a:cs typeface="Times New Roman"/>
                          <a:sym typeface="Times New Roman"/>
                        </a:rPr>
                        <a:t> </a:t>
                      </a:r>
                      <a:endParaRPr/>
                    </a:p>
                    <a:p>
                      <a:pPr marL="0" marR="0" lvl="0" indent="0" algn="ctr"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Тамақтану, тағам</a:t>
                      </a:r>
                      <a:endParaRPr sz="1800" u="none" strike="noStrike" cap="none">
                        <a:solidFill>
                          <a:srgbClr val="475A60"/>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Порция массасы (г)</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ru-KZ"/>
                    </a:p>
                  </a:txBody>
                  <a:tcPr/>
                </a:tc>
                <a:extLst>
                  <a:ext uri="{0D108BD9-81ED-4DB2-BD59-A6C34878D82A}">
                    <a16:rowId xmlns:a16="http://schemas.microsoft.com/office/drawing/2014/main" val="10000"/>
                  </a:ext>
                </a:extLst>
              </a:tr>
              <a:tr h="370850">
                <a:tc vMerge="1">
                  <a:txBody>
                    <a:bodyPr/>
                    <a:lstStyle/>
                    <a:p>
                      <a:endParaRPr lang="ru-KZ"/>
                    </a:p>
                  </a:txBody>
                  <a:tcPr/>
                </a:tc>
                <a:tc>
                  <a:txBody>
                    <a:bodyPr/>
                    <a:lstStyle/>
                    <a:p>
                      <a:pPr marL="0" marR="0" lvl="0" indent="0" algn="ctr" rtl="0">
                        <a:lnSpc>
                          <a:spcPct val="107000"/>
                        </a:lnSpc>
                        <a:spcBef>
                          <a:spcPts val="0"/>
                        </a:spcBef>
                        <a:spcAft>
                          <a:spcPts val="0"/>
                        </a:spcAft>
                        <a:buNone/>
                      </a:pPr>
                      <a:r>
                        <a:rPr lang="ru-RU" sz="1800" b="1">
                          <a:solidFill>
                            <a:srgbClr val="475A60"/>
                          </a:solidFill>
                          <a:latin typeface="Times New Roman"/>
                          <a:ea typeface="Times New Roman"/>
                          <a:cs typeface="Times New Roman"/>
                          <a:sym typeface="Times New Roman"/>
                        </a:rPr>
                        <a:t>3-ке</a:t>
                      </a:r>
                      <a:r>
                        <a:rPr lang="ru-RU" sz="1800" b="1" u="none" strike="noStrike" cap="none">
                          <a:solidFill>
                            <a:srgbClr val="475A60"/>
                          </a:solidFill>
                          <a:latin typeface="Times New Roman"/>
                          <a:ea typeface="Times New Roman"/>
                          <a:cs typeface="Times New Roman"/>
                          <a:sym typeface="Times New Roman"/>
                        </a:rPr>
                        <a:t> </a:t>
                      </a:r>
                      <a:r>
                        <a:rPr lang="ru-RU" sz="1800" b="1">
                          <a:solidFill>
                            <a:srgbClr val="475A60"/>
                          </a:solidFill>
                          <a:latin typeface="Times New Roman"/>
                          <a:ea typeface="Times New Roman"/>
                          <a:cs typeface="Times New Roman"/>
                          <a:sym typeface="Times New Roman"/>
                        </a:rPr>
                        <a:t>дейін</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b="1" u="none" strike="noStrike" cap="none">
                          <a:solidFill>
                            <a:srgbClr val="475A60"/>
                          </a:solidFill>
                          <a:latin typeface="Times New Roman"/>
                          <a:ea typeface="Times New Roman"/>
                          <a:cs typeface="Times New Roman"/>
                          <a:sym typeface="Times New Roman"/>
                        </a:rPr>
                        <a:t>3-7 </a:t>
                      </a:r>
                      <a:r>
                        <a:rPr lang="ru-RU" sz="1800" b="1">
                          <a:solidFill>
                            <a:srgbClr val="475A60"/>
                          </a:solidFill>
                          <a:latin typeface="Times New Roman"/>
                          <a:ea typeface="Times New Roman"/>
                          <a:cs typeface="Times New Roman"/>
                          <a:sym typeface="Times New Roman"/>
                        </a:rPr>
                        <a:t>жас</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2000">
                <a:tc>
                  <a:txBody>
                    <a:bodyPr/>
                    <a:lstStyle/>
                    <a:p>
                      <a:pPr marL="0" marR="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Бірінші тағам</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150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200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2000">
                <a:tc>
                  <a:txBody>
                    <a:bodyPr/>
                    <a:lstStyle/>
                    <a:p>
                      <a:pPr marL="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Екінші тағам</a:t>
                      </a:r>
                      <a:endParaRPr sz="1800">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32000">
                <a:tc>
                  <a:txBody>
                    <a:bodyPr/>
                    <a:lstStyle/>
                    <a:p>
                      <a:pPr marL="0" marR="0" lvl="0" indent="0" algn="l"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Гарнир</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100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120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Ет, котлет, балық, құс еті</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50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60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Көкөніс, жұмыртқа, сүзбе, ет тағамы және ботқа</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130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150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96000">
                <a:tc>
                  <a:txBody>
                    <a:bodyPr/>
                    <a:lstStyle/>
                    <a:p>
                      <a:pPr marL="0" marR="0" lvl="0" indent="0" algn="l"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Салат</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30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40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96000">
                <a:tc>
                  <a:txBody>
                    <a:bodyPr/>
                    <a:lstStyle/>
                    <a:p>
                      <a:pPr marL="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Үшінші тағам</a:t>
                      </a:r>
                      <a:endParaRPr sz="1800">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150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180</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49" name="Google Shape;149;p8"/>
          <p:cNvSpPr txBox="1"/>
          <p:nvPr/>
        </p:nvSpPr>
        <p:spPr>
          <a:xfrm>
            <a:off x="5796136" y="1052736"/>
            <a:ext cx="31683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ru-RU">
                <a:solidFill>
                  <a:srgbClr val="475A60"/>
                </a:solidFill>
                <a:latin typeface="Times New Roman"/>
                <a:ea typeface="Times New Roman"/>
                <a:cs typeface="Times New Roman"/>
                <a:sym typeface="Times New Roman"/>
              </a:rPr>
              <a:t>Денсаулық сақтау және білім беру ұйымдарындағы тамақтану стандарттарына</a:t>
            </a:r>
            <a:r>
              <a:rPr lang="ru-RU">
                <a:solidFill>
                  <a:srgbClr val="475A60"/>
                </a:solidFill>
                <a:latin typeface="Gill Sans"/>
                <a:ea typeface="Gill Sans"/>
                <a:cs typeface="Gill Sans"/>
                <a:sym typeface="Gill Sans"/>
              </a:rPr>
              <a:t> 8-қ</a:t>
            </a:r>
            <a:r>
              <a:rPr lang="ru-RU">
                <a:solidFill>
                  <a:srgbClr val="475A60"/>
                </a:solidFill>
                <a:latin typeface="Times New Roman"/>
                <a:ea typeface="Times New Roman"/>
                <a:cs typeface="Times New Roman"/>
                <a:sym typeface="Times New Roman"/>
              </a:rPr>
              <a:t>осымша</a:t>
            </a:r>
            <a:endParaRPr sz="1400">
              <a:solidFill>
                <a:srgbClr val="475A60"/>
              </a:solidFill>
              <a:latin typeface="Gill Sans"/>
              <a:ea typeface="Gill Sans"/>
              <a:cs typeface="Gill Sans"/>
              <a:sym typeface="Gill Sans"/>
            </a:endParaRPr>
          </a:p>
        </p:txBody>
      </p:sp>
      <p:sp>
        <p:nvSpPr>
          <p:cNvPr id="150" name="Google Shape;150;p8"/>
          <p:cNvSpPr txBox="1">
            <a:spLocks noGrp="1"/>
          </p:cNvSpPr>
          <p:nvPr>
            <p:ph type="title"/>
          </p:nvPr>
        </p:nvSpPr>
        <p:spPr>
          <a:xfrm>
            <a:off x="107504" y="116632"/>
            <a:ext cx="8226913" cy="792088"/>
          </a:xfrm>
          <a:prstGeom prst="rect">
            <a:avLst/>
          </a:prstGeom>
          <a:solidFill>
            <a:srgbClr val="FFFFFF"/>
          </a:solidFill>
          <a:ln>
            <a:noFill/>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475A60"/>
              </a:buClr>
              <a:buSzPct val="100000"/>
              <a:buFont typeface="Times New Roman"/>
              <a:buNone/>
            </a:pPr>
            <a:r>
              <a:rPr lang="ru-RU" sz="3200">
                <a:solidFill>
                  <a:srgbClr val="475A60"/>
                </a:solidFill>
                <a:latin typeface="Times New Roman"/>
                <a:ea typeface="Times New Roman"/>
                <a:cs typeface="Times New Roman"/>
                <a:sym typeface="Times New Roman"/>
              </a:rPr>
              <a:t>Мектеп жасына дейінгі балалар үшін жасына байланысты тағамдардың ұсынылатын шығымы</a:t>
            </a:r>
            <a:endParaRPr>
              <a:solidFill>
                <a:srgbClr val="475A6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 y="289757"/>
            <a:ext cx="8226900" cy="792000"/>
          </a:xfrm>
          <a:prstGeom prst="rect">
            <a:avLst/>
          </a:prstGeom>
          <a:solidFill>
            <a:srgbClr val="FFFFFF"/>
          </a:solidFill>
          <a:ln>
            <a:noFill/>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475A60"/>
              </a:buClr>
              <a:buSzPct val="100000"/>
              <a:buFont typeface="Times New Roman"/>
              <a:buNone/>
            </a:pPr>
            <a:r>
              <a:rPr lang="ru-RU" sz="3200">
                <a:solidFill>
                  <a:srgbClr val="475A60"/>
                </a:solidFill>
                <a:latin typeface="Times New Roman"/>
                <a:ea typeface="Times New Roman"/>
                <a:cs typeface="Times New Roman"/>
                <a:sym typeface="Times New Roman"/>
              </a:rPr>
              <a:t>Мектеп жасындағы балалардың жас ерекшеліктеріне байланысты ұсынылатын дайын тағамның шығым салмағы.</a:t>
            </a:r>
            <a:endParaRPr>
              <a:solidFill>
                <a:srgbClr val="475A60"/>
              </a:solidFill>
              <a:latin typeface="Times New Roman"/>
              <a:ea typeface="Times New Roman"/>
              <a:cs typeface="Times New Roman"/>
              <a:sym typeface="Times New Roman"/>
            </a:endParaRPr>
          </a:p>
        </p:txBody>
      </p:sp>
      <p:graphicFrame>
        <p:nvGraphicFramePr>
          <p:cNvPr id="156" name="Google Shape;156;p9"/>
          <p:cNvGraphicFramePr/>
          <p:nvPr/>
        </p:nvGraphicFramePr>
        <p:xfrm>
          <a:off x="809606" y="2152250"/>
          <a:ext cx="3000000" cy="3000000"/>
        </p:xfrm>
        <a:graphic>
          <a:graphicData uri="http://schemas.openxmlformats.org/drawingml/2006/table">
            <a:tbl>
              <a:tblPr firstRow="1" bandRow="1">
                <a:noFill/>
                <a:tableStyleId>{F29A2E8A-1E07-467B-A437-D9CB61C4F1EE}</a:tableStyleId>
              </a:tblPr>
              <a:tblGrid>
                <a:gridCol w="1881200">
                  <a:extLst>
                    <a:ext uri="{9D8B030D-6E8A-4147-A177-3AD203B41FA5}">
                      <a16:colId xmlns:a16="http://schemas.microsoft.com/office/drawing/2014/main" val="20000"/>
                    </a:ext>
                  </a:extLst>
                </a:gridCol>
                <a:gridCol w="1881200">
                  <a:extLst>
                    <a:ext uri="{9D8B030D-6E8A-4147-A177-3AD203B41FA5}">
                      <a16:colId xmlns:a16="http://schemas.microsoft.com/office/drawing/2014/main" val="20001"/>
                    </a:ext>
                  </a:extLst>
                </a:gridCol>
                <a:gridCol w="1881200">
                  <a:extLst>
                    <a:ext uri="{9D8B030D-6E8A-4147-A177-3AD203B41FA5}">
                      <a16:colId xmlns:a16="http://schemas.microsoft.com/office/drawing/2014/main" val="20002"/>
                    </a:ext>
                  </a:extLst>
                </a:gridCol>
                <a:gridCol w="1881200">
                  <a:extLst>
                    <a:ext uri="{9D8B030D-6E8A-4147-A177-3AD203B41FA5}">
                      <a16:colId xmlns:a16="http://schemas.microsoft.com/office/drawing/2014/main" val="20003"/>
                    </a:ext>
                  </a:extLst>
                </a:gridCol>
              </a:tblGrid>
              <a:tr h="302425">
                <a:tc rowSpan="2">
                  <a:txBody>
                    <a:bodyPr/>
                    <a:lstStyle/>
                    <a:p>
                      <a:pPr marL="0" marR="0" lvl="0" indent="0" algn="ctr" rtl="0">
                        <a:lnSpc>
                          <a:spcPct val="107000"/>
                        </a:lnSpc>
                        <a:spcBef>
                          <a:spcPts val="0"/>
                        </a:spcBef>
                        <a:spcAft>
                          <a:spcPts val="0"/>
                        </a:spcAft>
                        <a:buNone/>
                      </a:pPr>
                      <a:r>
                        <a:rPr lang="ru-RU" sz="1800" b="1" u="none" strike="noStrike" cap="none">
                          <a:solidFill>
                            <a:srgbClr val="475A60"/>
                          </a:solidFill>
                          <a:latin typeface="Times New Roman"/>
                          <a:ea typeface="Times New Roman"/>
                          <a:cs typeface="Times New Roman"/>
                          <a:sym typeface="Times New Roman"/>
                        </a:rPr>
                        <a:t> </a:t>
                      </a:r>
                      <a:endParaRPr/>
                    </a:p>
                    <a:p>
                      <a:pPr marL="0" marR="0" lvl="0" indent="0" algn="ctr"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Тамақтану, тағам</a:t>
                      </a:r>
                      <a:endParaRPr sz="1800" u="none" strike="noStrike" cap="none">
                        <a:solidFill>
                          <a:srgbClr val="475A60"/>
                        </a:solidFill>
                        <a:latin typeface="Times New Roman"/>
                        <a:ea typeface="Times New Roman"/>
                        <a:cs typeface="Times New Roman"/>
                        <a:sym typeface="Times New Roman"/>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3">
                  <a:txBody>
                    <a:bodyPr/>
                    <a:lstStyle/>
                    <a:p>
                      <a:pPr marL="0" lvl="0" indent="0" algn="ctr" rtl="0">
                        <a:lnSpc>
                          <a:spcPct val="107000"/>
                        </a:lnSpc>
                        <a:spcBef>
                          <a:spcPts val="0"/>
                        </a:spcBef>
                        <a:spcAft>
                          <a:spcPts val="0"/>
                        </a:spcAft>
                        <a:buClr>
                          <a:schemeClr val="dk1"/>
                        </a:buClr>
                        <a:buFont typeface="Arial"/>
                        <a:buNone/>
                      </a:pPr>
                      <a:r>
                        <a:rPr lang="ru-RU" sz="1800">
                          <a:solidFill>
                            <a:srgbClr val="475A60"/>
                          </a:solidFill>
                          <a:latin typeface="Times New Roman"/>
                          <a:ea typeface="Times New Roman"/>
                          <a:cs typeface="Times New Roman"/>
                          <a:sym typeface="Times New Roman"/>
                        </a:rPr>
                        <a:t>Порция массасы (г)</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ru-KZ"/>
                    </a:p>
                  </a:txBody>
                  <a:tcPr/>
                </a:tc>
                <a:tc hMerge="1">
                  <a:txBody>
                    <a:bodyPr/>
                    <a:lstStyle/>
                    <a:p>
                      <a:endParaRPr lang="ru-KZ"/>
                    </a:p>
                  </a:txBody>
                  <a:tcPr/>
                </a:tc>
                <a:extLst>
                  <a:ext uri="{0D108BD9-81ED-4DB2-BD59-A6C34878D82A}">
                    <a16:rowId xmlns:a16="http://schemas.microsoft.com/office/drawing/2014/main" val="10000"/>
                  </a:ext>
                </a:extLst>
              </a:tr>
              <a:tr h="302425">
                <a:tc vMerge="1">
                  <a:txBody>
                    <a:bodyPr/>
                    <a:lstStyle/>
                    <a:p>
                      <a:endParaRPr lang="ru-KZ"/>
                    </a:p>
                  </a:txBody>
                  <a:tcPr/>
                </a:tc>
                <a:tc>
                  <a:txBody>
                    <a:bodyPr/>
                    <a:lstStyle/>
                    <a:p>
                      <a:pPr marL="50800" marR="0" lvl="0" indent="0" algn="ctr" rtl="0">
                        <a:spcBef>
                          <a:spcPts val="0"/>
                        </a:spcBef>
                        <a:spcAft>
                          <a:spcPts val="0"/>
                        </a:spcAft>
                        <a:buNone/>
                      </a:pPr>
                      <a:r>
                        <a:rPr lang="ru-RU" sz="1800" b="1" u="none" strike="noStrike" cap="none">
                          <a:solidFill>
                            <a:srgbClr val="475A60"/>
                          </a:solidFill>
                          <a:latin typeface="Times New Roman"/>
                          <a:ea typeface="Times New Roman"/>
                          <a:cs typeface="Times New Roman"/>
                          <a:sym typeface="Times New Roman"/>
                        </a:rPr>
                        <a:t>6-10 </a:t>
                      </a:r>
                      <a:r>
                        <a:rPr lang="ru-RU" sz="1800" b="1">
                          <a:solidFill>
                            <a:srgbClr val="475A60"/>
                          </a:solidFill>
                          <a:latin typeface="Times New Roman"/>
                          <a:ea typeface="Times New Roman"/>
                          <a:cs typeface="Times New Roman"/>
                          <a:sym typeface="Times New Roman"/>
                        </a:rPr>
                        <a:t>жас</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b="1" u="none" strike="noStrike" cap="none">
                          <a:solidFill>
                            <a:srgbClr val="475A60"/>
                          </a:solidFill>
                          <a:latin typeface="Times New Roman"/>
                          <a:ea typeface="Times New Roman"/>
                          <a:cs typeface="Times New Roman"/>
                          <a:sym typeface="Times New Roman"/>
                        </a:rPr>
                        <a:t>11-14 </a:t>
                      </a:r>
                      <a:r>
                        <a:rPr lang="ru-RU" sz="1800" b="1">
                          <a:solidFill>
                            <a:srgbClr val="475A60"/>
                          </a:solidFill>
                          <a:latin typeface="Times New Roman"/>
                          <a:ea typeface="Times New Roman"/>
                          <a:cs typeface="Times New Roman"/>
                          <a:sym typeface="Times New Roman"/>
                        </a:rPr>
                        <a:t>жас</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b="1" u="none" strike="noStrike" cap="none">
                          <a:solidFill>
                            <a:srgbClr val="475A60"/>
                          </a:solidFill>
                          <a:latin typeface="Times New Roman"/>
                          <a:ea typeface="Times New Roman"/>
                          <a:cs typeface="Times New Roman"/>
                          <a:sym typeface="Times New Roman"/>
                        </a:rPr>
                        <a:t>15-18 </a:t>
                      </a:r>
                      <a:r>
                        <a:rPr lang="ru-RU" sz="1800" b="1">
                          <a:solidFill>
                            <a:srgbClr val="475A60"/>
                          </a:solidFill>
                          <a:latin typeface="Times New Roman"/>
                          <a:ea typeface="Times New Roman"/>
                          <a:cs typeface="Times New Roman"/>
                          <a:sym typeface="Times New Roman"/>
                        </a:rPr>
                        <a:t>жас</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32000">
                <a:tc>
                  <a:txBody>
                    <a:bodyPr/>
                    <a:lstStyle/>
                    <a:p>
                      <a:pPr marL="0" marR="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Бірінші тағам</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200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250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300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2000">
                <a:tc>
                  <a:txBody>
                    <a:bodyPr/>
                    <a:lstStyle/>
                    <a:p>
                      <a:pPr marL="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Екінші тағам</a:t>
                      </a:r>
                      <a:endParaRPr sz="1800">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32000">
                <a:tc>
                  <a:txBody>
                    <a:bodyPr/>
                    <a:lstStyle/>
                    <a:p>
                      <a:pPr marL="0" marR="0" lvl="0" indent="0" algn="l"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Гарнир</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130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150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180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000">
                <a:tc>
                  <a:txBody>
                    <a:bodyPr/>
                    <a:lstStyle/>
                    <a:p>
                      <a:pPr marL="0" marR="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Ет, котлет, балық, құс еті</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70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90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100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000">
                <a:tc>
                  <a:txBody>
                    <a:bodyPr/>
                    <a:lstStyle/>
                    <a:p>
                      <a:pPr marL="0" marR="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Көкөніс, жұмыртқа, сүзбе, ет тағамы және ботқа</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200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220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250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000">
                <a:tc>
                  <a:txBody>
                    <a:bodyPr/>
                    <a:lstStyle/>
                    <a:p>
                      <a:pPr marL="0" marR="0" lvl="0" indent="0" algn="l" rtl="0">
                        <a:lnSpc>
                          <a:spcPct val="107000"/>
                        </a:lnSpc>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Салат</a:t>
                      </a:r>
                      <a:endParaRPr sz="1800" u="none" strike="noStrike" cap="none">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 180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200 </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250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32000">
                <a:tc>
                  <a:txBody>
                    <a:bodyPr/>
                    <a:lstStyle/>
                    <a:p>
                      <a:pPr marL="0" lvl="0" indent="0" algn="l" rtl="0">
                        <a:lnSpc>
                          <a:spcPct val="107000"/>
                        </a:lnSpc>
                        <a:spcBef>
                          <a:spcPts val="0"/>
                        </a:spcBef>
                        <a:spcAft>
                          <a:spcPts val="0"/>
                        </a:spcAft>
                        <a:buNone/>
                      </a:pPr>
                      <a:r>
                        <a:rPr lang="ru-RU" sz="1800">
                          <a:solidFill>
                            <a:srgbClr val="475A60"/>
                          </a:solidFill>
                          <a:latin typeface="Times New Roman"/>
                          <a:ea typeface="Times New Roman"/>
                          <a:cs typeface="Times New Roman"/>
                          <a:sym typeface="Times New Roman"/>
                        </a:rPr>
                        <a:t>Үшінші тағам</a:t>
                      </a:r>
                      <a:endParaRPr sz="1800">
                        <a:solidFill>
                          <a:srgbClr val="475A60"/>
                        </a:solidFill>
                        <a:latin typeface="Times New Roman"/>
                        <a:ea typeface="Times New Roman"/>
                        <a:cs typeface="Times New Roman"/>
                        <a:sym typeface="Times New Roman"/>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60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80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0800" marR="0" lvl="0" indent="0" algn="ctr" rtl="0">
                        <a:spcBef>
                          <a:spcPts val="0"/>
                        </a:spcBef>
                        <a:spcAft>
                          <a:spcPts val="0"/>
                        </a:spcAft>
                        <a:buNone/>
                      </a:pPr>
                      <a:r>
                        <a:rPr lang="ru-RU" sz="1800" u="none" strike="noStrike" cap="none">
                          <a:solidFill>
                            <a:srgbClr val="475A60"/>
                          </a:solidFill>
                          <a:latin typeface="Times New Roman"/>
                          <a:ea typeface="Times New Roman"/>
                          <a:cs typeface="Times New Roman"/>
                          <a:sym typeface="Times New Roman"/>
                        </a:rPr>
                        <a:t>100</a:t>
                      </a:r>
                      <a:endParaRPr sz="1800" u="none" strike="noStrike" cap="none">
                        <a:solidFill>
                          <a:srgbClr val="475A60"/>
                        </a:solidFill>
                        <a:latin typeface="Times New Roman"/>
                        <a:ea typeface="Times New Roman"/>
                        <a:cs typeface="Times New Roman"/>
                        <a:sym typeface="Times New Roman"/>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57" name="Google Shape;157;p9"/>
          <p:cNvSpPr txBox="1"/>
          <p:nvPr/>
        </p:nvSpPr>
        <p:spPr>
          <a:xfrm>
            <a:off x="5607887" y="1197959"/>
            <a:ext cx="31683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ru-RU">
                <a:solidFill>
                  <a:srgbClr val="475A60"/>
                </a:solidFill>
                <a:latin typeface="Times New Roman"/>
                <a:ea typeface="Times New Roman"/>
                <a:cs typeface="Times New Roman"/>
                <a:sym typeface="Times New Roman"/>
              </a:rPr>
              <a:t>Денсаулық сақтау және білім беру ұйымдарындағы тамақтану стандарттарына 8-қосымша</a:t>
            </a:r>
            <a:endParaRPr>
              <a:solidFill>
                <a:srgbClr val="475A6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p:nvPr/>
        </p:nvSpPr>
        <p:spPr>
          <a:xfrm>
            <a:off x="428700" y="260650"/>
            <a:ext cx="85203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Мәзір құрастырудың негізгі қағидаттары</a:t>
            </a:r>
            <a:endParaRPr sz="3200">
              <a:solidFill>
                <a:srgbClr val="475A60"/>
              </a:solidFill>
              <a:latin typeface="Gill Sans"/>
              <a:ea typeface="Gill Sans"/>
              <a:cs typeface="Gill Sans"/>
              <a:sym typeface="Gill Sans"/>
            </a:endParaRPr>
          </a:p>
        </p:txBody>
      </p:sp>
      <p:sp>
        <p:nvSpPr>
          <p:cNvPr id="163" name="Google Shape;163;p10"/>
          <p:cNvSpPr txBox="1"/>
          <p:nvPr/>
        </p:nvSpPr>
        <p:spPr>
          <a:xfrm>
            <a:off x="611560" y="1052736"/>
            <a:ext cx="8154600" cy="5264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475A60"/>
              </a:buClr>
              <a:buSzPts val="2400"/>
              <a:buFont typeface="Arial"/>
              <a:buChar char="•"/>
            </a:pPr>
            <a:r>
              <a:rPr lang="ru-RU" sz="2400">
                <a:solidFill>
                  <a:srgbClr val="475A60"/>
                </a:solidFill>
                <a:latin typeface="Times New Roman"/>
                <a:ea typeface="Times New Roman"/>
                <a:cs typeface="Times New Roman"/>
                <a:sym typeface="Times New Roman"/>
              </a:rPr>
              <a:t>Балалардың энергия шығындарына сәйкес келетін тағам рационының жеткілікті энергия құндылығы;</a:t>
            </a:r>
            <a:endParaRPr sz="2400">
              <a:solidFill>
                <a:srgbClr val="475A60"/>
              </a:solidFill>
              <a:latin typeface="Times New Roman"/>
              <a:ea typeface="Times New Roman"/>
              <a:cs typeface="Times New Roman"/>
              <a:sym typeface="Times New Roman"/>
            </a:endParaRPr>
          </a:p>
          <a:p>
            <a:pPr marL="285750" marR="0" lvl="0" indent="-285750" algn="l" rtl="0">
              <a:spcBef>
                <a:spcPts val="0"/>
              </a:spcBef>
              <a:spcAft>
                <a:spcPts val="0"/>
              </a:spcAft>
              <a:buClr>
                <a:srgbClr val="475A60"/>
              </a:buClr>
              <a:buSzPts val="2400"/>
              <a:buFont typeface="Arial"/>
              <a:buChar char="•"/>
            </a:pPr>
            <a:r>
              <a:rPr lang="ru-RU" sz="2400">
                <a:solidFill>
                  <a:srgbClr val="475A60"/>
                </a:solidFill>
                <a:latin typeface="Times New Roman"/>
                <a:ea typeface="Times New Roman"/>
                <a:cs typeface="Times New Roman"/>
                <a:sym typeface="Times New Roman"/>
              </a:rPr>
              <a:t>Барлық өнім топтарын қамтитын тағам рационының мүмкіндігінше алуан түрлі болуы;</a:t>
            </a:r>
            <a:endParaRPr sz="2400">
              <a:solidFill>
                <a:srgbClr val="475A60"/>
              </a:solidFill>
              <a:latin typeface="Times New Roman"/>
              <a:ea typeface="Times New Roman"/>
              <a:cs typeface="Times New Roman"/>
              <a:sym typeface="Times New Roman"/>
            </a:endParaRPr>
          </a:p>
          <a:p>
            <a:pPr marL="285750" marR="0" lvl="0" indent="-285750" algn="l" rtl="0">
              <a:spcBef>
                <a:spcPts val="0"/>
              </a:spcBef>
              <a:spcAft>
                <a:spcPts val="0"/>
              </a:spcAft>
              <a:buClr>
                <a:srgbClr val="475A60"/>
              </a:buClr>
              <a:buSzPts val="2400"/>
              <a:buFont typeface="Arial"/>
              <a:buChar char="•"/>
            </a:pPr>
            <a:r>
              <a:rPr lang="ru-RU" sz="2400">
                <a:solidFill>
                  <a:srgbClr val="475A60"/>
                </a:solidFill>
                <a:latin typeface="Times New Roman"/>
                <a:ea typeface="Times New Roman"/>
                <a:cs typeface="Times New Roman"/>
                <a:sym typeface="Times New Roman"/>
              </a:rPr>
              <a:t>Рационның барлық алмастырылатын және алмастырылмайтын тағамдық факторлар бойынша теңгерімділігі, соның ішінде: ақуыздар мен аминқышқылдар, тағамдық майлар мен май қышқылдары, көмірсулардың түрлі класы, дәрумендер, минералды тұздар және микроэлементтер;</a:t>
            </a:r>
            <a:endParaRPr sz="2400">
              <a:solidFill>
                <a:srgbClr val="475A60"/>
              </a:solidFill>
              <a:latin typeface="Times New Roman"/>
              <a:ea typeface="Times New Roman"/>
              <a:cs typeface="Times New Roman"/>
              <a:sym typeface="Times New Roman"/>
            </a:endParaRPr>
          </a:p>
          <a:p>
            <a:pPr marL="285750" marR="0" lvl="0" indent="-285750" algn="l" rtl="0">
              <a:spcBef>
                <a:spcPts val="0"/>
              </a:spcBef>
              <a:spcAft>
                <a:spcPts val="0"/>
              </a:spcAft>
              <a:buClr>
                <a:srgbClr val="475A60"/>
              </a:buClr>
              <a:buSzPts val="2400"/>
              <a:buFont typeface="Arial"/>
              <a:buChar char="•"/>
            </a:pPr>
            <a:r>
              <a:rPr lang="ru-RU" sz="2400">
                <a:solidFill>
                  <a:srgbClr val="475A60"/>
                </a:solidFill>
                <a:latin typeface="Times New Roman"/>
                <a:ea typeface="Times New Roman"/>
                <a:cs typeface="Times New Roman"/>
                <a:sym typeface="Times New Roman"/>
              </a:rPr>
              <a:t>Өнімдер мен тағамдарды технологиялық және аспаздық жағынан тиісті өңдеуден өткізу, олардың дәмдік сапаларын жоғалтпай, бастапқы тағамдық құндылықтарын сақтау.</a:t>
            </a:r>
            <a:endParaRPr sz="2400">
              <a:solidFill>
                <a:srgbClr val="475A6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p:nvPr/>
        </p:nvSpPr>
        <p:spPr>
          <a:xfrm>
            <a:off x="611560" y="1412776"/>
            <a:ext cx="8136900" cy="2678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475A60"/>
              </a:buClr>
              <a:buSzPts val="2400"/>
              <a:buFont typeface="Arial"/>
              <a:buChar char="•"/>
            </a:pPr>
            <a:r>
              <a:rPr lang="ru-RU" sz="2400">
                <a:solidFill>
                  <a:srgbClr val="475A60"/>
                </a:solidFill>
                <a:latin typeface="Times New Roman"/>
                <a:ea typeface="Times New Roman"/>
                <a:cs typeface="Times New Roman"/>
                <a:sym typeface="Times New Roman"/>
              </a:rPr>
              <a:t>Мәзірде бір күн ішінде және кейінгі екі күнтізбелік күнде атауы бірдей тағамдарды, гарнирлерді немесе аспаздық бұйымдарды қайталауға жол берілмейді, соның ішінде "швед үстелі" жүйесі қолданылған жағдайда да.</a:t>
            </a:r>
            <a:endParaRPr sz="2400">
              <a:solidFill>
                <a:srgbClr val="475A60"/>
              </a:solidFill>
              <a:latin typeface="Times New Roman"/>
              <a:ea typeface="Times New Roman"/>
              <a:cs typeface="Times New Roman"/>
              <a:sym typeface="Times New Roman"/>
            </a:endParaRPr>
          </a:p>
          <a:p>
            <a:pPr marL="285750" marR="0" lvl="0" indent="-285750" algn="l" rtl="0">
              <a:spcBef>
                <a:spcPts val="0"/>
              </a:spcBef>
              <a:spcAft>
                <a:spcPts val="0"/>
              </a:spcAft>
              <a:buClr>
                <a:srgbClr val="475A60"/>
              </a:buClr>
              <a:buSzPts val="2400"/>
              <a:buFont typeface="Arial"/>
              <a:buChar char="•"/>
            </a:pPr>
            <a:r>
              <a:rPr lang="ru-RU" sz="2400">
                <a:solidFill>
                  <a:srgbClr val="475A60"/>
                </a:solidFill>
                <a:latin typeface="Times New Roman"/>
                <a:ea typeface="Times New Roman"/>
                <a:cs typeface="Times New Roman"/>
                <a:sym typeface="Times New Roman"/>
              </a:rPr>
              <a:t>Дайын тағамдарда қосылған тұз бен қант мөлшері шектеулі болуы тиіс.</a:t>
            </a:r>
            <a:endParaRPr sz="2400">
              <a:solidFill>
                <a:srgbClr val="475A60"/>
              </a:solidFill>
              <a:latin typeface="Times New Roman"/>
              <a:ea typeface="Times New Roman"/>
              <a:cs typeface="Times New Roman"/>
              <a:sym typeface="Times New Roman"/>
            </a:endParaRPr>
          </a:p>
          <a:p>
            <a:pPr marL="285750" marR="0" lvl="0" indent="-285750" algn="l" rtl="0">
              <a:spcBef>
                <a:spcPts val="0"/>
              </a:spcBef>
              <a:spcAft>
                <a:spcPts val="0"/>
              </a:spcAft>
              <a:buClr>
                <a:srgbClr val="475A60"/>
              </a:buClr>
              <a:buSzPts val="2400"/>
              <a:buFont typeface="Arial"/>
              <a:buChar char="•"/>
            </a:pPr>
            <a:r>
              <a:rPr lang="ru-RU" sz="2400">
                <a:solidFill>
                  <a:srgbClr val="475A60"/>
                </a:solidFill>
                <a:latin typeface="Times New Roman"/>
                <a:ea typeface="Times New Roman"/>
                <a:cs typeface="Times New Roman"/>
                <a:sym typeface="Times New Roman"/>
              </a:rPr>
              <a:t>Тағам дайындау кезінде тек йодталған тұз қолданылады.</a:t>
            </a:r>
            <a:endParaRPr sz="2400">
              <a:solidFill>
                <a:srgbClr val="475A60"/>
              </a:solidFill>
              <a:latin typeface="Times New Roman"/>
              <a:ea typeface="Times New Roman"/>
              <a:cs typeface="Times New Roman"/>
              <a:sym typeface="Times New Roman"/>
            </a:endParaRPr>
          </a:p>
        </p:txBody>
      </p:sp>
      <p:sp>
        <p:nvSpPr>
          <p:cNvPr id="169" name="Google Shape;169;p11"/>
          <p:cNvSpPr txBox="1"/>
          <p:nvPr/>
        </p:nvSpPr>
        <p:spPr>
          <a:xfrm>
            <a:off x="377850" y="504425"/>
            <a:ext cx="8388300" cy="585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ru-RU" sz="3200" b="1">
                <a:solidFill>
                  <a:srgbClr val="475A60"/>
                </a:solidFill>
                <a:latin typeface="Times New Roman"/>
                <a:ea typeface="Times New Roman"/>
                <a:cs typeface="Times New Roman"/>
                <a:sym typeface="Times New Roman"/>
              </a:rPr>
              <a:t>Мәзір құрастырудың негізгі қағидаттары</a:t>
            </a:r>
            <a:endParaRPr sz="3200" b="1">
              <a:solidFill>
                <a:srgbClr val="475A6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3630</Words>
  <Application>Microsoft Office PowerPoint</Application>
  <PresentationFormat>Экран (4:3)</PresentationFormat>
  <Paragraphs>867</Paragraphs>
  <Slides>36</Slides>
  <Notes>28</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36</vt:i4>
      </vt:variant>
    </vt:vector>
  </HeadingPairs>
  <TitlesOfParts>
    <vt:vector size="47" baseType="lpstr">
      <vt:lpstr>Calibri</vt:lpstr>
      <vt:lpstr>Sassoon Infant Rg</vt:lpstr>
      <vt:lpstr>Sassoon Infant Md</vt:lpstr>
      <vt:lpstr>Times New Roman</vt:lpstr>
      <vt:lpstr>NTR</vt:lpstr>
      <vt:lpstr>Corbel</vt:lpstr>
      <vt:lpstr>Arial</vt:lpstr>
      <vt:lpstr>Gill Sans</vt:lpstr>
      <vt:lpstr>Twinkl</vt:lpstr>
      <vt:lpstr>Посылка</vt:lpstr>
      <vt:lpstr>Базис</vt:lpstr>
      <vt:lpstr>Презентация PowerPoint</vt:lpstr>
      <vt:lpstr>Презентация PowerPoint</vt:lpstr>
      <vt:lpstr>Презентация PowerPoint</vt:lpstr>
      <vt:lpstr>Презентация PowerPoint</vt:lpstr>
      <vt:lpstr>Презентация PowerPoint</vt:lpstr>
      <vt:lpstr>Мектеп жасына дейінгі балалар үшін жасына байланысты тағамдардың ұсынылатын шығымы</vt:lpstr>
      <vt:lpstr>Мектеп жасындағы балалардың жас ерекшеліктеріне байланысты ұсынылатын дайын тағамның шығым салмағы.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Типовое перспективное школьное меню (лето-осень). Вариант 1.</vt:lpstr>
      <vt:lpstr>Презентация PowerPoint</vt:lpstr>
      <vt:lpstr> Технологическая карта № 7  Овощная нарезка     1 вариант        </vt:lpstr>
      <vt:lpstr>Презентация PowerPoint</vt:lpstr>
      <vt:lpstr> Технологическая карта № 147  Филе курицы в сметанном соусе   </vt:lpstr>
      <vt:lpstr>Презентация PowerPoint</vt:lpstr>
      <vt:lpstr> Технологическая карта № 207 Отварные макароны  с овощами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ВЕРОНИКА</dc:creator>
  <cp:lastModifiedBy>Lena Kim</cp:lastModifiedBy>
  <cp:revision>1</cp:revision>
  <dcterms:created xsi:type="dcterms:W3CDTF">2023-09-05T15:42:24Z</dcterms:created>
  <dcterms:modified xsi:type="dcterms:W3CDTF">2025-04-30T11:38:09Z</dcterms:modified>
</cp:coreProperties>
</file>