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59" r:id="rId4"/>
    <p:sldId id="260" r:id="rId5"/>
    <p:sldId id="261" r:id="rId6"/>
    <p:sldId id="263" r:id="rId7"/>
    <p:sldId id="265" r:id="rId8"/>
    <p:sldId id="262" r:id="rId9"/>
    <p:sldId id="267" r:id="rId10"/>
    <p:sldId id="273" r:id="rId11"/>
    <p:sldId id="272" r:id="rId12"/>
    <p:sldId id="268" r:id="rId13"/>
    <p:sldId id="274" r:id="rId14"/>
    <p:sldId id="278" r:id="rId15"/>
    <p:sldId id="279" r:id="rId16"/>
    <p:sldId id="280" r:id="rId17"/>
    <p:sldId id="275" r:id="rId18"/>
    <p:sldId id="277"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FFC480-5CC2-4907-BE92-C49F84CDA72A}" type="datetimeFigureOut">
              <a:rPr lang="ru-RU" smtClean="0"/>
              <a:t>03.05.2025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E3ABF8-9735-497A-A36B-E922DF7551A5}" type="slidenum">
              <a:rPr lang="ru-RU" smtClean="0"/>
              <a:t>‹#›</a:t>
            </a:fld>
            <a:endParaRPr lang="ru-RU"/>
          </a:p>
        </p:txBody>
      </p:sp>
    </p:spTree>
    <p:extLst>
      <p:ext uri="{BB962C8B-B14F-4D97-AF65-F5344CB8AC3E}">
        <p14:creationId xmlns:p14="http://schemas.microsoft.com/office/powerpoint/2010/main" val="3733096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E4EEE962-927E-45D8-AC91-FE6192741B6F}" type="datetime1">
              <a:rPr lang="ru-RU" smtClean="0"/>
              <a:t>03.05.2025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C149E11C-663C-44B0-839F-20CA62D744DD}" type="datetime1">
              <a:rPr lang="ru-RU" smtClean="0"/>
              <a:t>03.05.2025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A82D7FE-5104-4AA8-89A9-D40DB290FF99}" type="datetime1">
              <a:rPr lang="ru-RU" smtClean="0"/>
              <a:t>03.05.2025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330719B-C9D7-4F79-B231-7B84B59C4616}" type="datetime1">
              <a:rPr lang="ru-RU" smtClean="0"/>
              <a:t>03.05.2025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C802FD3-E52A-4E43-BE2C-D098FA30DE96}" type="datetime1">
              <a:rPr lang="ru-RU" smtClean="0"/>
              <a:t>03.05.2025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876C0D0-8B8C-49C8-A0C3-B59A3584394E}" type="datetime1">
              <a:rPr lang="ru-RU" smtClean="0"/>
              <a:t>03.05.2025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EA420BDD-FFC2-4133-8249-E5AD8D4BBFC6}" type="datetime1">
              <a:rPr lang="ru-RU" smtClean="0"/>
              <a:t>03.05.2025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
        <p:nvSpPr>
          <p:cNvPr id="10" name="Title 9"/>
          <p:cNvSpPr>
            <a:spLocks noGrp="1"/>
          </p:cNvSpPr>
          <p:nvPr>
            <p:ph type="title"/>
          </p:nvPr>
        </p:nvSpPr>
        <p:spPr/>
        <p:txBody>
          <a:bodyPr/>
          <a:lstStyle/>
          <a:p>
            <a:r>
              <a:rPr lang="ru-RU"/>
              <a:t>Образец заголовка</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C793A209-D6E2-4C12-B33A-931D0BCE743B}" type="datetime1">
              <a:rPr lang="ru-RU" smtClean="0"/>
              <a:t>03.05.2025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4F95C7-916E-4D7E-B337-303BD3FBA998}" type="datetime1">
              <a:rPr lang="ru-RU" smtClean="0"/>
              <a:t>03.05.2025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EFBEC3A-F890-4672-BB64-91C3EF906343}" type="datetime1">
              <a:rPr lang="ru-RU" smtClean="0"/>
              <a:t>03.05.2025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34DD259-2571-4499-B4F7-30EEB20FA4A2}" type="datetime1">
              <a:rPr lang="ru-RU" smtClean="0"/>
              <a:t>03.05.2025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a:t>Образец заголовка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E158F0A7-7BD5-418A-8D49-388291E0CFE8}" type="datetime1">
              <a:rPr lang="ru-RU" smtClean="0"/>
              <a:t>03.05.2025</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251520" y="1412776"/>
            <a:ext cx="8208912" cy="3384376"/>
          </a:xfrm>
        </p:spPr>
        <p:txBody>
          <a:bodyPr>
            <a:normAutofit/>
          </a:bodyPr>
          <a:lstStyle/>
          <a:p>
            <a:pPr marL="457200" indent="-457200" algn="l">
              <a:buFont typeface="Wingdings" pitchFamily="2" charset="2"/>
              <a:buChar char="ü"/>
            </a:pPr>
            <a:endParaRPr lang="kk-KZ" noProof="0" dirty="0">
              <a:solidFill>
                <a:schemeClr val="tx1"/>
              </a:solidFill>
            </a:endParaRPr>
          </a:p>
          <a:p>
            <a:pPr marL="457200" indent="-457200" algn="l">
              <a:buFont typeface="Wingdings" pitchFamily="2" charset="2"/>
              <a:buChar char="ü"/>
            </a:pPr>
            <a:r>
              <a:rPr lang="kk-KZ" sz="2800" i="1" noProof="0" dirty="0">
                <a:effectLst/>
                <a:latin typeface="Times New Roman" panose="02020603050405020304" pitchFamily="18" charset="0"/>
                <a:cs typeface="Times New Roman" panose="02020603050405020304" pitchFamily="18" charset="0"/>
              </a:rPr>
              <a:t>Ас блогы мен жабдыққа қойылатын талаптар</a:t>
            </a:r>
            <a:endParaRPr lang="kk-KZ" sz="2800" i="1" noProof="0" dirty="0">
              <a:latin typeface="Times New Roman" panose="02020603050405020304" pitchFamily="18" charset="0"/>
              <a:cs typeface="Times New Roman" panose="02020603050405020304" pitchFamily="18" charset="0"/>
            </a:endParaRPr>
          </a:p>
          <a:p>
            <a:pPr marL="457200" indent="-457200" algn="l">
              <a:buFont typeface="Wingdings" pitchFamily="2" charset="2"/>
              <a:buChar char="ü"/>
            </a:pPr>
            <a:r>
              <a:rPr lang="kk-KZ" sz="2800" i="1" noProof="0" dirty="0">
                <a:effectLst/>
                <a:latin typeface="Times New Roman" panose="02020603050405020304" pitchFamily="18" charset="0"/>
                <a:cs typeface="Times New Roman" panose="02020603050405020304" pitchFamily="18" charset="0"/>
              </a:rPr>
              <a:t>Тамақ сапасын бақылау және өндірістік бақылауды ұйымдастыру</a:t>
            </a:r>
            <a:endParaRPr lang="kk-KZ" sz="2800" i="1" noProof="0" dirty="0">
              <a:latin typeface="Times New Roman" panose="02020603050405020304" pitchFamily="18" charset="0"/>
              <a:cs typeface="Times New Roman" panose="02020603050405020304" pitchFamily="18" charset="0"/>
            </a:endParaRPr>
          </a:p>
          <a:p>
            <a:pPr marL="457200" indent="-457200" algn="l">
              <a:buFont typeface="Wingdings" pitchFamily="2" charset="2"/>
              <a:buChar char="ü"/>
            </a:pPr>
            <a:r>
              <a:rPr lang="kk-KZ" sz="2800" i="1" noProof="0" dirty="0">
                <a:effectLst/>
                <a:latin typeface="Times New Roman" panose="02020603050405020304" pitchFamily="18" charset="0"/>
                <a:cs typeface="Times New Roman" panose="02020603050405020304" pitchFamily="18" charset="0"/>
              </a:rPr>
              <a:t>Тамақ өнімдерін сақтау және тасымалдау тәртібі</a:t>
            </a:r>
            <a:endParaRPr lang="kk-KZ" sz="3300" b="1" i="1" noProof="0" dirty="0">
              <a:solidFill>
                <a:schemeClr val="tx1"/>
              </a:solidFill>
              <a:latin typeface="Times New Roman" panose="02020603050405020304" pitchFamily="18" charset="0"/>
              <a:cs typeface="Times New Roman" pitchFamily="18" charset="0"/>
            </a:endParaRPr>
          </a:p>
        </p:txBody>
      </p:sp>
      <p:sp useBgFill="1">
        <p:nvSpPr>
          <p:cNvPr id="4" name="Заголовок 3"/>
          <p:cNvSpPr>
            <a:spLocks noGrp="1"/>
          </p:cNvSpPr>
          <p:nvPr>
            <p:ph type="ctrTitle"/>
          </p:nvPr>
        </p:nvSpPr>
        <p:spPr>
          <a:xfrm>
            <a:off x="323528" y="404665"/>
            <a:ext cx="8496944" cy="1440159"/>
          </a:xfrm>
        </p:spPr>
        <p:txBody>
          <a:bodyPr>
            <a:normAutofit/>
          </a:bodyPr>
          <a:lstStyle/>
          <a:p>
            <a:pPr marL="182880" indent="0" algn="ctr">
              <a:buNone/>
            </a:pPr>
            <a:r>
              <a:rPr lang="kk-KZ" sz="3200" i="1" noProof="0" dirty="0">
                <a:solidFill>
                  <a:srgbClr val="002060"/>
                </a:solidFill>
                <a:effectLst/>
                <a:latin typeface="Times New Roman" panose="02020603050405020304" pitchFamily="18" charset="0"/>
                <a:cs typeface="Times New Roman" panose="02020603050405020304" pitchFamily="18" charset="0"/>
              </a:rPr>
              <a:t>Тамақтануды ұйымдастыруға қойылатын санитарлық-эпидемиологиялық талаптар</a:t>
            </a:r>
            <a:endParaRPr lang="kk-KZ" sz="8000" i="1" noProof="0" dirty="0">
              <a:solidFill>
                <a:srgbClr val="002060"/>
              </a:solidFill>
              <a:latin typeface="Times New Roman" panose="02020603050405020304" pitchFamily="18" charset="0"/>
              <a:cs typeface="Times New Roman" pitchFamily="18" charset="0"/>
            </a:endParaRPr>
          </a:p>
        </p:txBody>
      </p:sp>
      <p:cxnSp>
        <p:nvCxnSpPr>
          <p:cNvPr id="7" name="Прямая соединительная линия 6"/>
          <p:cNvCxnSpPr/>
          <p:nvPr/>
        </p:nvCxnSpPr>
        <p:spPr>
          <a:xfrm>
            <a:off x="467544" y="1700808"/>
            <a:ext cx="7992888"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rot="10800000" flipH="1" flipV="1">
            <a:off x="4590770" y="5020293"/>
            <a:ext cx="4572000" cy="923330"/>
          </a:xfrm>
          <a:prstGeom prst="rect">
            <a:avLst/>
          </a:prstGeom>
        </p:spPr>
        <p:txBody>
          <a:bodyPr wrap="square">
            <a:spAutoFit/>
          </a:bodyPr>
          <a:lstStyle/>
          <a:p>
            <a:pPr lvl="0"/>
            <a:r>
              <a:rPr lang="kk-KZ" b="1" i="1" noProof="0" dirty="0">
                <a:latin typeface="Times New Roman" panose="02020603050405020304" pitchFamily="18" charset="0"/>
                <a:cs typeface="Times New Roman" panose="02020603050405020304" pitchFamily="18" charset="0"/>
              </a:rPr>
              <a:t>ҚР ДСМ «ҚДСҰО» ШЖҚ РМК «СЭСжМ ҒПО» филиалының санитарлық дәрігері Амирова Алия Аскаровна</a:t>
            </a:r>
            <a:endParaRPr lang="kk-KZ" b="1" i="1" noProof="0" dirty="0">
              <a:solidFill>
                <a:prstClr val="black"/>
              </a:solidFill>
              <a:latin typeface="Times New Roman" panose="02020603050405020304" pitchFamily="18" charset="0"/>
              <a:cs typeface="Times New Roman" pitchFamily="18" charset="0"/>
            </a:endParaRPr>
          </a:p>
        </p:txBody>
      </p:sp>
      <p:sp>
        <p:nvSpPr>
          <p:cNvPr id="3" name="Номер слайда 2"/>
          <p:cNvSpPr>
            <a:spLocks noGrp="1"/>
          </p:cNvSpPr>
          <p:nvPr>
            <p:ph type="sldNum" sz="quarter" idx="12"/>
          </p:nvPr>
        </p:nvSpPr>
        <p:spPr>
          <a:xfrm>
            <a:off x="7020272" y="6165305"/>
            <a:ext cx="1944216" cy="432047"/>
          </a:xfrm>
        </p:spPr>
        <p:txBody>
          <a:bodyPr/>
          <a:lstStyle/>
          <a:p>
            <a:fld id="{B19B0651-EE4F-4900-A07F-96A6BFA9D0F0}" type="slidenum">
              <a:rPr lang="ru-RU" smtClean="0"/>
              <a:t>1</a:t>
            </a:fld>
            <a:endParaRPr lang="ru-RU" dirty="0"/>
          </a:p>
        </p:txBody>
      </p:sp>
      <p:sp>
        <p:nvSpPr>
          <p:cNvPr id="6" name="TextBox 5">
            <a:extLst>
              <a:ext uri="{FF2B5EF4-FFF2-40B4-BE49-F238E27FC236}">
                <a16:creationId xmlns:a16="http://schemas.microsoft.com/office/drawing/2014/main" xmlns="" id="{CFD27485-DA2B-A945-DD34-3DA9940C38A4}"/>
              </a:ext>
            </a:extLst>
          </p:cNvPr>
          <p:cNvSpPr txBox="1"/>
          <p:nvPr/>
        </p:nvSpPr>
        <p:spPr>
          <a:xfrm>
            <a:off x="3862701" y="6381328"/>
            <a:ext cx="1202573" cy="369332"/>
          </a:xfrm>
          <a:prstGeom prst="rect">
            <a:avLst/>
          </a:prstGeom>
          <a:noFill/>
        </p:spPr>
        <p:txBody>
          <a:bodyPr wrap="none" rtlCol="0">
            <a:spAutoFit/>
          </a:bodyPr>
          <a:lstStyle/>
          <a:p>
            <a:r>
              <a:rPr lang="kk-KZ"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2025 жыл</a:t>
            </a:r>
            <a:endParaRPr lang="x-none"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9879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4752" y="0"/>
            <a:ext cx="8579296" cy="1152128"/>
          </a:xfrm>
        </p:spPr>
        <p:txBody>
          <a:bodyPr>
            <a:normAutofit fontScale="90000"/>
          </a:bodyPr>
          <a:lstStyle/>
          <a:p>
            <a:pPr marL="0" indent="0" algn="ctr">
              <a:buNone/>
            </a:pPr>
            <a:r>
              <a:rPr lang="kk-KZ" sz="3200" b="1" noProof="0" dirty="0">
                <a:solidFill>
                  <a:schemeClr val="accent1"/>
                </a:solidFill>
                <a:latin typeface="Times New Roman" pitchFamily="18" charset="0"/>
                <a:cs typeface="Times New Roman" pitchFamily="18" charset="0"/>
              </a:rPr>
              <a:t>Тағамның сапасын бақылау және өндірістік бақылауды ұйымдастыру </a:t>
            </a:r>
            <a:br>
              <a:rPr lang="kk-KZ" sz="3200" b="1" noProof="0" dirty="0">
                <a:solidFill>
                  <a:schemeClr val="accent1"/>
                </a:solidFill>
                <a:latin typeface="Times New Roman" pitchFamily="18" charset="0"/>
                <a:cs typeface="Times New Roman" pitchFamily="18" charset="0"/>
              </a:rPr>
            </a:br>
            <a:r>
              <a:rPr lang="kk-KZ" sz="3200" b="1" noProof="0" dirty="0">
                <a:solidFill>
                  <a:schemeClr val="accent1"/>
                </a:solidFill>
                <a:latin typeface="Times New Roman" pitchFamily="18" charset="0"/>
                <a:cs typeface="Times New Roman" pitchFamily="18" charset="0"/>
              </a:rPr>
              <a:t>(жалғасы)</a:t>
            </a:r>
            <a:endParaRPr lang="kk-KZ" sz="2000" b="1" noProof="0" dirty="0">
              <a:solidFill>
                <a:schemeClr val="accent1"/>
              </a:solidFill>
              <a:latin typeface="Times New Roman" pitchFamily="18" charset="0"/>
              <a:cs typeface="Times New Roman" pitchFamily="18" charset="0"/>
            </a:endParaRPr>
          </a:p>
        </p:txBody>
      </p:sp>
      <p:sp>
        <p:nvSpPr>
          <p:cNvPr id="3" name="Объект 2"/>
          <p:cNvSpPr>
            <a:spLocks noGrp="1"/>
          </p:cNvSpPr>
          <p:nvPr>
            <p:ph sz="quarter" idx="13"/>
          </p:nvPr>
        </p:nvSpPr>
        <p:spPr>
          <a:xfrm>
            <a:off x="318355" y="1512170"/>
            <a:ext cx="8507288" cy="5345830"/>
          </a:xfrm>
        </p:spPr>
        <p:txBody>
          <a:bodyPr>
            <a:normAutofit fontScale="25000" lnSpcReduction="20000"/>
          </a:bodyPr>
          <a:lstStyle/>
          <a:p>
            <a:pPr algn="just">
              <a:buFont typeface="Wingdings" pitchFamily="2" charset="2"/>
              <a:buChar char="ü"/>
            </a:pPr>
            <a:r>
              <a:rPr lang="ru-RU" sz="6400" dirty="0" err="1">
                <a:latin typeface="Times New Roman" pitchFamily="18" charset="0"/>
                <a:cs typeface="Times New Roman" pitchFamily="18" charset="0"/>
              </a:rPr>
              <a:t>Тәуліктік</a:t>
            </a:r>
            <a:r>
              <a:rPr lang="ru-RU" sz="6400" dirty="0">
                <a:latin typeface="Times New Roman" pitchFamily="18" charset="0"/>
                <a:cs typeface="Times New Roman" pitchFamily="18" charset="0"/>
              </a:rPr>
              <a:t> </a:t>
            </a:r>
            <a:r>
              <a:rPr lang="ru-RU" sz="6400" dirty="0" err="1">
                <a:latin typeface="Times New Roman" pitchFamily="18" charset="0"/>
                <a:cs typeface="Times New Roman" pitchFamily="18" charset="0"/>
              </a:rPr>
              <a:t>сынамалар</a:t>
            </a:r>
            <a:r>
              <a:rPr lang="ru-RU" sz="6400" dirty="0">
                <a:latin typeface="Times New Roman" pitchFamily="18" charset="0"/>
                <a:cs typeface="Times New Roman" pitchFamily="18" charset="0"/>
              </a:rPr>
              <a:t> </a:t>
            </a:r>
            <a:r>
              <a:rPr lang="ru-RU" sz="6400" dirty="0" err="1">
                <a:latin typeface="Times New Roman" pitchFamily="18" charset="0"/>
                <a:cs typeface="Times New Roman" pitchFamily="18" charset="0"/>
              </a:rPr>
              <a:t>арнайы</a:t>
            </a:r>
            <a:r>
              <a:rPr lang="ru-RU" sz="6400" dirty="0">
                <a:latin typeface="Times New Roman" pitchFamily="18" charset="0"/>
                <a:cs typeface="Times New Roman" pitchFamily="18" charset="0"/>
              </a:rPr>
              <a:t> </a:t>
            </a:r>
            <a:r>
              <a:rPr lang="ru-RU" sz="6400" dirty="0" err="1">
                <a:latin typeface="Times New Roman" pitchFamily="18" charset="0"/>
                <a:cs typeface="Times New Roman" pitchFamily="18" charset="0"/>
              </a:rPr>
              <a:t>тоңазытқыш</a:t>
            </a:r>
            <a:r>
              <a:rPr lang="ru-RU" sz="6400" dirty="0">
                <a:latin typeface="Times New Roman" pitchFamily="18" charset="0"/>
                <a:cs typeface="Times New Roman" pitchFamily="18" charset="0"/>
              </a:rPr>
              <a:t> </a:t>
            </a:r>
            <a:r>
              <a:rPr lang="ru-RU" sz="6400" dirty="0" err="1">
                <a:latin typeface="Times New Roman" pitchFamily="18" charset="0"/>
                <a:cs typeface="Times New Roman" pitchFamily="18" charset="0"/>
              </a:rPr>
              <a:t>жабдықта</a:t>
            </a:r>
            <a:r>
              <a:rPr lang="ru-RU" sz="6400" dirty="0">
                <a:latin typeface="Times New Roman" pitchFamily="18" charset="0"/>
                <a:cs typeface="Times New Roman" pitchFamily="18" charset="0"/>
              </a:rPr>
              <a:t> </a:t>
            </a:r>
            <a:r>
              <a:rPr lang="ru-RU" sz="6400" dirty="0" err="1">
                <a:latin typeface="Times New Roman" pitchFamily="18" charset="0"/>
                <a:cs typeface="Times New Roman" pitchFamily="18" charset="0"/>
              </a:rPr>
              <a:t>немесе</a:t>
            </a:r>
            <a:r>
              <a:rPr lang="ru-RU" sz="6400" dirty="0">
                <a:latin typeface="Times New Roman" pitchFamily="18" charset="0"/>
                <a:cs typeface="Times New Roman" pitchFamily="18" charset="0"/>
              </a:rPr>
              <a:t> </a:t>
            </a:r>
            <a:r>
              <a:rPr lang="ru-RU" sz="6400" dirty="0" err="1">
                <a:latin typeface="Times New Roman" pitchFamily="18" charset="0"/>
                <a:cs typeface="Times New Roman" pitchFamily="18" charset="0"/>
              </a:rPr>
              <a:t>дайын</a:t>
            </a:r>
            <a:r>
              <a:rPr lang="ru-RU" sz="6400" dirty="0">
                <a:latin typeface="Times New Roman" pitchFamily="18" charset="0"/>
                <a:cs typeface="Times New Roman" pitchFamily="18" charset="0"/>
              </a:rPr>
              <a:t> </a:t>
            </a:r>
            <a:r>
              <a:rPr lang="ru-RU" sz="6400" dirty="0" err="1">
                <a:latin typeface="Times New Roman" pitchFamily="18" charset="0"/>
                <a:cs typeface="Times New Roman" pitchFamily="18" charset="0"/>
              </a:rPr>
              <a:t>тамақ</a:t>
            </a:r>
            <a:r>
              <a:rPr lang="ru-RU" sz="6400" dirty="0">
                <a:latin typeface="Times New Roman" pitchFamily="18" charset="0"/>
                <a:cs typeface="Times New Roman" pitchFamily="18" charset="0"/>
              </a:rPr>
              <a:t> </a:t>
            </a:r>
            <a:r>
              <a:rPr lang="ru-RU" sz="6400" dirty="0" err="1">
                <a:latin typeface="Times New Roman" pitchFamily="18" charset="0"/>
                <a:cs typeface="Times New Roman" pitchFamily="18" charset="0"/>
              </a:rPr>
              <a:t>өнімдерін</a:t>
            </a:r>
            <a:r>
              <a:rPr lang="ru-RU" sz="6400" dirty="0">
                <a:latin typeface="Times New Roman" pitchFamily="18" charset="0"/>
                <a:cs typeface="Times New Roman" pitchFamily="18" charset="0"/>
              </a:rPr>
              <a:t> +2 °</a:t>
            </a:r>
            <a:r>
              <a:rPr lang="en-US" sz="6400" dirty="0">
                <a:latin typeface="Times New Roman" pitchFamily="18" charset="0"/>
                <a:cs typeface="Times New Roman" pitchFamily="18" charset="0"/>
              </a:rPr>
              <a:t>C - </a:t>
            </a:r>
            <a:r>
              <a:rPr lang="ru-RU" sz="6400" dirty="0" err="1">
                <a:latin typeface="Times New Roman" pitchFamily="18" charset="0"/>
                <a:cs typeface="Times New Roman" pitchFamily="18" charset="0"/>
              </a:rPr>
              <a:t>тан</a:t>
            </a:r>
            <a:r>
              <a:rPr lang="ru-RU" sz="6400" dirty="0">
                <a:latin typeface="Times New Roman" pitchFamily="18" charset="0"/>
                <a:cs typeface="Times New Roman" pitchFamily="18" charset="0"/>
              </a:rPr>
              <a:t> +6 °</a:t>
            </a:r>
            <a:r>
              <a:rPr lang="en-US" sz="6400" dirty="0">
                <a:latin typeface="Times New Roman" pitchFamily="18" charset="0"/>
                <a:cs typeface="Times New Roman" pitchFamily="18" charset="0"/>
              </a:rPr>
              <a:t>C-</a:t>
            </a:r>
            <a:r>
              <a:rPr lang="ru-RU" sz="6400" dirty="0" err="1">
                <a:latin typeface="Times New Roman" pitchFamily="18" charset="0"/>
                <a:cs typeface="Times New Roman" pitchFamily="18" charset="0"/>
              </a:rPr>
              <a:t>қа</a:t>
            </a:r>
            <a:r>
              <a:rPr lang="ru-RU" sz="6400" dirty="0">
                <a:latin typeface="Times New Roman" pitchFamily="18" charset="0"/>
                <a:cs typeface="Times New Roman" pitchFamily="18" charset="0"/>
              </a:rPr>
              <a:t> </a:t>
            </a:r>
            <a:r>
              <a:rPr lang="ru-RU" sz="6400" dirty="0" err="1">
                <a:latin typeface="Times New Roman" pitchFamily="18" charset="0"/>
                <a:cs typeface="Times New Roman" pitchFamily="18" charset="0"/>
              </a:rPr>
              <a:t>дейінгі</a:t>
            </a:r>
            <a:r>
              <a:rPr lang="ru-RU" sz="6400" dirty="0">
                <a:latin typeface="Times New Roman" pitchFamily="18" charset="0"/>
                <a:cs typeface="Times New Roman" pitchFamily="18" charset="0"/>
              </a:rPr>
              <a:t> </a:t>
            </a:r>
            <a:r>
              <a:rPr lang="ru-RU" sz="6400" dirty="0" err="1">
                <a:latin typeface="Times New Roman" pitchFamily="18" charset="0"/>
                <a:cs typeface="Times New Roman" pitchFamily="18" charset="0"/>
              </a:rPr>
              <a:t>температурада</a:t>
            </a:r>
            <a:r>
              <a:rPr lang="ru-RU" sz="6400" dirty="0">
                <a:latin typeface="Times New Roman" pitchFamily="18" charset="0"/>
                <a:cs typeface="Times New Roman" pitchFamily="18" charset="0"/>
              </a:rPr>
              <a:t> </a:t>
            </a:r>
            <a:r>
              <a:rPr lang="ru-RU" sz="6400" dirty="0" err="1">
                <a:latin typeface="Times New Roman" pitchFamily="18" charset="0"/>
                <a:cs typeface="Times New Roman" pitchFamily="18" charset="0"/>
              </a:rPr>
              <a:t>сақтауға</a:t>
            </a:r>
            <a:r>
              <a:rPr lang="ru-RU" sz="6400" dirty="0">
                <a:latin typeface="Times New Roman" pitchFamily="18" charset="0"/>
                <a:cs typeface="Times New Roman" pitchFamily="18" charset="0"/>
              </a:rPr>
              <a:t> </a:t>
            </a:r>
            <a:r>
              <a:rPr lang="ru-RU" sz="6400" dirty="0" err="1">
                <a:latin typeface="Times New Roman" pitchFamily="18" charset="0"/>
                <a:cs typeface="Times New Roman" pitchFamily="18" charset="0"/>
              </a:rPr>
              <a:t>арналған</a:t>
            </a:r>
            <a:r>
              <a:rPr lang="ru-RU" sz="6400" dirty="0">
                <a:latin typeface="Times New Roman" pitchFamily="18" charset="0"/>
                <a:cs typeface="Times New Roman" pitchFamily="18" charset="0"/>
              </a:rPr>
              <a:t> </a:t>
            </a:r>
            <a:r>
              <a:rPr lang="ru-RU" sz="6400" dirty="0" err="1">
                <a:latin typeface="Times New Roman" pitchFamily="18" charset="0"/>
                <a:cs typeface="Times New Roman" pitchFamily="18" charset="0"/>
              </a:rPr>
              <a:t>тоңазытқыш</a:t>
            </a:r>
            <a:r>
              <a:rPr lang="ru-RU" sz="6400" dirty="0">
                <a:latin typeface="Times New Roman" pitchFamily="18" charset="0"/>
                <a:cs typeface="Times New Roman" pitchFamily="18" charset="0"/>
              </a:rPr>
              <a:t> </a:t>
            </a:r>
            <a:r>
              <a:rPr lang="ru-RU" sz="6400" dirty="0" err="1">
                <a:latin typeface="Times New Roman" pitchFamily="18" charset="0"/>
                <a:cs typeface="Times New Roman" pitchFamily="18" charset="0"/>
              </a:rPr>
              <a:t>жабдықтың</a:t>
            </a:r>
            <a:r>
              <a:rPr lang="ru-RU" sz="6400" dirty="0">
                <a:latin typeface="Times New Roman" pitchFamily="18" charset="0"/>
                <a:cs typeface="Times New Roman" pitchFamily="18" charset="0"/>
              </a:rPr>
              <a:t> </a:t>
            </a:r>
            <a:r>
              <a:rPr lang="ru-RU" sz="6400" dirty="0" err="1">
                <a:latin typeface="Times New Roman" pitchFamily="18" charset="0"/>
                <a:cs typeface="Times New Roman" pitchFamily="18" charset="0"/>
              </a:rPr>
              <a:t>арнайы</a:t>
            </a:r>
            <a:r>
              <a:rPr lang="ru-RU" sz="6400" dirty="0">
                <a:latin typeface="Times New Roman" pitchFamily="18" charset="0"/>
                <a:cs typeface="Times New Roman" pitchFamily="18" charset="0"/>
              </a:rPr>
              <a:t> </a:t>
            </a:r>
            <a:r>
              <a:rPr lang="kk-KZ" sz="6400" noProof="0" dirty="0">
                <a:latin typeface="Times New Roman" pitchFamily="18" charset="0"/>
                <a:cs typeface="Times New Roman" pitchFamily="18" charset="0"/>
              </a:rPr>
              <a:t>бөлінген орнында, сондай-ақ білім беру және тәрбиелеу объектілерінде, мектепке дейінгі ұйымдарда, балалар үйлерінде, балалардың сауықтыру және санаторий объектілерінде-дайындалғанды ауыстырғанға дейін кемінде 48 сағат сақталады демалыс күндерінен кейін тағаммен (демалыс күндерінің санына қарамастан) - сәйкесінше таңғы ас, түскі ас, түстен кейінгі тағамдар немесе кешкі ас. </a:t>
            </a:r>
          </a:p>
          <a:p>
            <a:pPr algn="just">
              <a:buFont typeface="Wingdings" pitchFamily="2" charset="2"/>
              <a:buChar char="ü"/>
            </a:pPr>
            <a:r>
              <a:rPr lang="kk-KZ" sz="6400" noProof="0" dirty="0">
                <a:latin typeface="Times New Roman" pitchFamily="18" charset="0"/>
                <a:cs typeface="Times New Roman" pitchFamily="18" charset="0"/>
              </a:rPr>
              <a:t>Барлық тамақтандыру объектілерінде, санатына, түріне, түріне, қуатына, меншік нысанына қарамастан, Кодекстің 51-бабының талаптарына сәйкес дайындаушының бекітілген өндірістік бақылау бағдарламасына (ұйымдастыру іс-шараларын, зертханалық зерттеулер мен сынақтарды қоса алғанда) сәйкес жүзеге асырылатын өндірістік бақылау ұйымдастырылады және жүргізіледі.</a:t>
            </a:r>
          </a:p>
          <a:p>
            <a:pPr algn="just">
              <a:buFont typeface="Wingdings" pitchFamily="2" charset="2"/>
              <a:buChar char="ü"/>
            </a:pPr>
            <a:r>
              <a:rPr lang="kk-KZ" sz="6400" noProof="0" dirty="0">
                <a:latin typeface="Times New Roman" pitchFamily="18" charset="0"/>
                <a:cs typeface="Times New Roman" pitchFamily="18" charset="0"/>
              </a:rPr>
              <a:t>Тамақ өнімдерін өндіру және бақылау жүргізу процесінде қауіпсіздікті қамтамасыз етуді ұйымдастыруды дайындаушы дербес және (немесе) үшінші тараптың қатысуымен жүзеге асырады: Ұлттық аккредиттеу жүйелеріндегі аттестатталған және (немесе) аккредиттелген сынақ зертханалары (орталықтары) және Еуразиялық экономикалық одақтың сертификаттау жөніндегі органдары мен сынақ зертханаларының (орталықтарының) бірыңғай тізіліміне енгізілген.</a:t>
            </a:r>
          </a:p>
          <a:p>
            <a:pPr algn="just">
              <a:buFont typeface="Wingdings" pitchFamily="2" charset="2"/>
              <a:buChar char="ü"/>
            </a:pPr>
            <a:endParaRPr lang="kk-KZ" sz="6400" noProof="0" dirty="0">
              <a:latin typeface="Times New Roman" pitchFamily="18" charset="0"/>
              <a:cs typeface="Times New Roman" pitchFamily="18" charset="0"/>
            </a:endParaRPr>
          </a:p>
          <a:p>
            <a:pPr algn="just">
              <a:buFont typeface="Wingdings" pitchFamily="2" charset="2"/>
              <a:buChar char="ü"/>
            </a:pPr>
            <a:r>
              <a:rPr lang="kk-KZ" sz="6400" noProof="0" dirty="0">
                <a:latin typeface="Times New Roman" pitchFamily="18" charset="0"/>
                <a:cs typeface="Times New Roman" pitchFamily="18" charset="0"/>
              </a:rPr>
              <a:t>Өндірістік бақылау Бағдарламасын, оны өндіру (дайындау) кезінде тамақ өнімдерінің қауіпсіздігін қамтамасыз ету жөніндегі рәсімдерді өндірістің технологиялық процесіне, тамақ өнімдерінің рецептурасына өзгерістер енгізу кезінде дайындаушы кезең-кезеңімен қайта қарайды.</a:t>
            </a:r>
          </a:p>
          <a:p>
            <a:pPr algn="just"/>
            <a:endParaRPr lang="ru-RU" sz="1600"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293" y="1323530"/>
            <a:ext cx="79994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Номер слайда 3"/>
          <p:cNvSpPr>
            <a:spLocks noGrp="1"/>
          </p:cNvSpPr>
          <p:nvPr>
            <p:ph type="sldNum" sz="quarter" idx="12"/>
          </p:nvPr>
        </p:nvSpPr>
        <p:spPr/>
        <p:txBody>
          <a:bodyPr/>
          <a:lstStyle/>
          <a:p>
            <a:fld id="{B19B0651-EE4F-4900-A07F-96A6BFA9D0F0}" type="slidenum">
              <a:rPr lang="ru-RU" smtClean="0"/>
              <a:t>10</a:t>
            </a:fld>
            <a:endParaRPr lang="ru-RU"/>
          </a:p>
        </p:txBody>
      </p:sp>
    </p:spTree>
    <p:extLst>
      <p:ext uri="{BB962C8B-B14F-4D97-AF65-F5344CB8AC3E}">
        <p14:creationId xmlns:p14="http://schemas.microsoft.com/office/powerpoint/2010/main" val="2944218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95127"/>
            <a:ext cx="8229600" cy="1066130"/>
          </a:xfrm>
        </p:spPr>
        <p:txBody>
          <a:bodyPr>
            <a:normAutofit fontScale="90000"/>
          </a:bodyPr>
          <a:lstStyle/>
          <a:p>
            <a:pPr marL="0" indent="0" algn="ctr">
              <a:buNone/>
            </a:pPr>
            <a:r>
              <a:rPr lang="kk-KZ" sz="3200" b="1" noProof="0" dirty="0">
                <a:solidFill>
                  <a:schemeClr val="accent1"/>
                </a:solidFill>
                <a:latin typeface="Times New Roman" pitchFamily="18" charset="0"/>
                <a:cs typeface="Times New Roman" pitchFamily="18" charset="0"/>
              </a:rPr>
              <a:t>Тамақ өнімдерін сақтау және тасымалдау тәртібі</a:t>
            </a:r>
          </a:p>
        </p:txBody>
      </p:sp>
      <p:sp>
        <p:nvSpPr>
          <p:cNvPr id="3" name="Объект 2"/>
          <p:cNvSpPr>
            <a:spLocks noGrp="1"/>
          </p:cNvSpPr>
          <p:nvPr>
            <p:ph sz="quarter" idx="13"/>
          </p:nvPr>
        </p:nvSpPr>
        <p:spPr>
          <a:xfrm>
            <a:off x="457200" y="1340768"/>
            <a:ext cx="8507288" cy="5256584"/>
          </a:xfrm>
        </p:spPr>
        <p:txBody>
          <a:bodyPr>
            <a:normAutofit fontScale="92500" lnSpcReduction="10000"/>
          </a:bodyPr>
          <a:lstStyle/>
          <a:p>
            <a:pPr algn="just">
              <a:buFont typeface="Wingdings" pitchFamily="2" charset="2"/>
              <a:buChar char="ü"/>
            </a:pPr>
            <a:r>
              <a:rPr lang="kk-KZ" sz="1700" noProof="0" dirty="0">
                <a:latin typeface="Times New Roman" pitchFamily="18" charset="0"/>
                <a:cs typeface="Times New Roman" pitchFamily="18" charset="0"/>
              </a:rPr>
              <a:t>Тамақ өнімдерін өндіру (оның ішінде шикізатты қабылдау, сақтау, қайта өңдеу (өңдеу), өндіру (дайындау), өлшеп орау, тасымалдау, сақтау, өткізу және кәдеге жарату, тамақтандыру объектілерінде жаңа технологияларды енгізу КО ТР 021/2011 және №16 БК техникалық регламентінің талаптарына сәйкес қамтамасыз етіледі.</a:t>
            </a:r>
          </a:p>
          <a:p>
            <a:pPr algn="just">
              <a:buFont typeface="Wingdings" pitchFamily="2" charset="2"/>
              <a:buChar char="ü"/>
            </a:pPr>
            <a:r>
              <a:rPr lang="kk-KZ" sz="1700" noProof="0" dirty="0">
                <a:latin typeface="Times New Roman" pitchFamily="18" charset="0"/>
                <a:cs typeface="Times New Roman" pitchFamily="18" charset="0"/>
              </a:rPr>
              <a:t>Шикізатты қабылдау, сақтау, қайта өңдеу (өңдеу), өндіру (дайындау), буып-түю, тасымалдау, сақтау және өткізу процестері тамақтану объектісінің қуатына қарамастан, оны ластанудан және бүлінуден, тамақ өніміне бөгде заттар мен заттардың (оның ішінде металл, ағаш заттар, пластмасса, шыны).</a:t>
            </a:r>
          </a:p>
          <a:p>
            <a:pPr algn="just">
              <a:buFont typeface="Wingdings" pitchFamily="2" charset="2"/>
              <a:buChar char="ü"/>
            </a:pPr>
            <a:r>
              <a:rPr lang="kk-KZ" sz="1700" noProof="0" dirty="0">
                <a:latin typeface="Times New Roman" pitchFamily="18" charset="0"/>
                <a:cs typeface="Times New Roman" pitchFamily="18" charset="0"/>
              </a:rPr>
              <a:t>Қоғамдық тамақтандыру өнімдерін дайындау үшін пайдаланылатын азық-түлік (тамақ) шикізатының, тамақ өнімдерінің және қосалқы материалдардың әрбір партиясы қабылдау, сақтау, тасымалдау және өткізу кезінде қадағалануды қамтамасыз ететін тауарға ілеспе құжаттамамен, сондай-ақ қауіпсіздікті растайтын сәйкестікті бағалау (растау) туралы құжаттармен сүйемелденеді.</a:t>
            </a:r>
          </a:p>
          <a:p>
            <a:pPr algn="just">
              <a:buFont typeface="Wingdings" pitchFamily="2" charset="2"/>
              <a:buChar char="ü"/>
            </a:pPr>
            <a:r>
              <a:rPr lang="kk-KZ" sz="1700" noProof="0" dirty="0">
                <a:latin typeface="Times New Roman" pitchFamily="18" charset="0"/>
                <a:cs typeface="Times New Roman" pitchFamily="18" charset="0"/>
              </a:rPr>
              <a:t>Тез бұзылатын тамақ өнімдері үшін тауарға ілеспе құжаттамада өндірілген уақыты мен күні, Сақтау шарттары (температура, ауаның салыстырмалы ылғалдылығы) және өнімнің жарамдылық мерзімі көрсетіледі.</a:t>
            </a:r>
          </a:p>
          <a:p>
            <a:pPr algn="just">
              <a:buFont typeface="Wingdings" pitchFamily="2" charset="2"/>
              <a:buChar char="ü"/>
            </a:pPr>
            <a:r>
              <a:rPr lang="kk-KZ" sz="1700" noProof="0" dirty="0">
                <a:latin typeface="Times New Roman" pitchFamily="18" charset="0"/>
                <a:cs typeface="Times New Roman" pitchFamily="18" charset="0"/>
              </a:rPr>
              <a:t>Ұйымдастырылған ұжымдарға қызмет көрсететін және дайындайтын тамақтану объектілерінде Тамақ өнімдері мен азық-түлік шикізатын қабылдау №16 БК 5-қосымшасының 1-кестесіне сәйкес тез бұзылатын тамақ өнімдері мен жартылай фабрикаттардың бракераж журналына деректерді енгізе отырып жүзеге асырылады</a:t>
            </a:r>
            <a:endParaRPr lang="kk-KZ" sz="1600" noProof="0"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293" y="1161257"/>
            <a:ext cx="79994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Номер слайда 3"/>
          <p:cNvSpPr>
            <a:spLocks noGrp="1"/>
          </p:cNvSpPr>
          <p:nvPr>
            <p:ph type="sldNum" sz="quarter" idx="12"/>
          </p:nvPr>
        </p:nvSpPr>
        <p:spPr/>
        <p:txBody>
          <a:bodyPr/>
          <a:lstStyle/>
          <a:p>
            <a:fld id="{B19B0651-EE4F-4900-A07F-96A6BFA9D0F0}" type="slidenum">
              <a:rPr lang="ru-RU" smtClean="0"/>
              <a:t>11</a:t>
            </a:fld>
            <a:endParaRPr lang="ru-RU"/>
          </a:p>
        </p:txBody>
      </p:sp>
    </p:spTree>
    <p:extLst>
      <p:ext uri="{BB962C8B-B14F-4D97-AF65-F5344CB8AC3E}">
        <p14:creationId xmlns:p14="http://schemas.microsoft.com/office/powerpoint/2010/main" val="24964253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435280" cy="1152128"/>
          </a:xfrm>
        </p:spPr>
        <p:txBody>
          <a:bodyPr>
            <a:normAutofit fontScale="90000"/>
          </a:bodyPr>
          <a:lstStyle/>
          <a:p>
            <a:pPr marL="0" indent="0" algn="ctr">
              <a:buNone/>
            </a:pPr>
            <a:r>
              <a:rPr lang="kk-KZ" sz="3200" b="1" noProof="0" dirty="0">
                <a:solidFill>
                  <a:schemeClr val="accent1"/>
                </a:solidFill>
                <a:latin typeface="Times New Roman" pitchFamily="18" charset="0"/>
                <a:cs typeface="Times New Roman" pitchFamily="18" charset="0"/>
              </a:rPr>
              <a:t>Тамақ өнімдерін сақтау және тасымалдау тәртібі </a:t>
            </a:r>
            <a:br>
              <a:rPr lang="kk-KZ" sz="3200" b="1" noProof="0" dirty="0">
                <a:solidFill>
                  <a:schemeClr val="accent1"/>
                </a:solidFill>
                <a:latin typeface="Times New Roman" pitchFamily="18" charset="0"/>
                <a:cs typeface="Times New Roman" pitchFamily="18" charset="0"/>
              </a:rPr>
            </a:br>
            <a:r>
              <a:rPr lang="kk-KZ" sz="3200" b="1" noProof="0" dirty="0">
                <a:solidFill>
                  <a:schemeClr val="accent1"/>
                </a:solidFill>
                <a:latin typeface="Times New Roman" pitchFamily="18" charset="0"/>
                <a:cs typeface="Times New Roman" pitchFamily="18" charset="0"/>
              </a:rPr>
              <a:t>(жалғасы)</a:t>
            </a:r>
            <a:endParaRPr lang="kk-KZ" sz="2000" b="1" noProof="0" dirty="0">
              <a:solidFill>
                <a:schemeClr val="accent1"/>
              </a:solidFill>
              <a:latin typeface="Times New Roman" pitchFamily="18" charset="0"/>
              <a:cs typeface="Times New Roman" pitchFamily="18" charset="0"/>
            </a:endParaRPr>
          </a:p>
        </p:txBody>
      </p:sp>
      <p:sp>
        <p:nvSpPr>
          <p:cNvPr id="3" name="Объект 2"/>
          <p:cNvSpPr>
            <a:spLocks noGrp="1"/>
          </p:cNvSpPr>
          <p:nvPr>
            <p:ph sz="quarter" idx="13"/>
          </p:nvPr>
        </p:nvSpPr>
        <p:spPr>
          <a:xfrm>
            <a:off x="457200" y="1548752"/>
            <a:ext cx="8507288" cy="5120607"/>
          </a:xfrm>
        </p:spPr>
        <p:txBody>
          <a:bodyPr>
            <a:normAutofit fontScale="92500" lnSpcReduction="20000"/>
          </a:bodyPr>
          <a:lstStyle/>
          <a:p>
            <a:pPr algn="just">
              <a:buFont typeface="Wingdings" pitchFamily="2" charset="2"/>
              <a:buChar char="ü"/>
            </a:pPr>
            <a:r>
              <a:rPr lang="kk-KZ" sz="1700" noProof="0" dirty="0">
                <a:latin typeface="Times New Roman" pitchFamily="18" charset="0"/>
                <a:cs typeface="Times New Roman" pitchFamily="18" charset="0"/>
              </a:rPr>
              <a:t>Тамақ өнімдерін өлшеп-орау, тасымалдау, оның ішінде тұтынушыларға жеткізу кезінде, сақтау және өткізу техникалық регламенттердің талаптарына сәйкес және №16 БК тауарлық көршілестікті сақтай отырып, азық-түлік (тамақ) шикізатын, пайдалануға дайын тамақ өнімдері бар жартылай фабрикаттарды бөлек өлшеп-орауды, сақтау шарттары сақталған кезде тасымалдауды, сақтауды қамтамасыз ете отырып жүзеге асырылады (азық-түлік өнімдерінің сақталуын, сапасы мен қауіпсіздігін қамтамасыз ете отырып, жарамдылық мерзімдері.</a:t>
            </a:r>
          </a:p>
          <a:p>
            <a:pPr algn="just">
              <a:buFont typeface="Wingdings" pitchFamily="2" charset="2"/>
              <a:buChar char="ü"/>
            </a:pPr>
            <a:r>
              <a:rPr lang="kk-KZ" sz="1700" noProof="0" dirty="0">
                <a:latin typeface="Times New Roman" pitchFamily="18" charset="0"/>
                <a:cs typeface="Times New Roman" pitchFamily="18" charset="0"/>
              </a:rPr>
              <a:t>Азық-түлік (тамақ) шикізатын, жартылай фабрикаттарды дайын тамақ өнімдерімен бірге сақтауға және тасымалдауға температуралық-ылғалдылық жағдайларын сақтай отырып, герметикалық қаптама болған жағдайда тасымалдауға жол беріледі.</a:t>
            </a:r>
          </a:p>
          <a:p>
            <a:pPr algn="just">
              <a:buFont typeface="Wingdings" pitchFamily="2" charset="2"/>
              <a:buChar char="ü"/>
            </a:pPr>
            <a:r>
              <a:rPr lang="kk-KZ" sz="1700" noProof="0" dirty="0">
                <a:latin typeface="Times New Roman" pitchFamily="18" charset="0"/>
                <a:cs typeface="Times New Roman" pitchFamily="18" charset="0"/>
              </a:rPr>
              <a:t>Тиеу, тасымалдау және түсіру кезінде тамақ өнімдері атмосфералық жауын-шашыннан, ылғалдан қорғалады.</a:t>
            </a:r>
          </a:p>
          <a:p>
            <a:pPr algn="just">
              <a:buFont typeface="Wingdings" pitchFamily="2" charset="2"/>
              <a:buChar char="ü"/>
            </a:pPr>
            <a:r>
              <a:rPr lang="kk-KZ" sz="1700" noProof="0" dirty="0">
                <a:latin typeface="Times New Roman" pitchFamily="18" charset="0"/>
                <a:cs typeface="Times New Roman" pitchFamily="18" charset="0"/>
              </a:rPr>
              <a:t>Тамақ өнімдерін тасымалдау үшін ішкі беті жуылатын және уытты емес материалдардан жасалған, тамақ өнімдерін ластанудан, жануарлардың, оның ішінде кеміргіштер мен жәндіктердің енуінен қорғауды қамтамасыз ететін тазартуға, жууға және дезинфекциялауға ұшырайтын, жүк бөлімшелері бар көлік құралдары және (немесе) контейнерлер пайдаланылады.</a:t>
            </a:r>
          </a:p>
          <a:p>
            <a:pPr algn="just">
              <a:buFont typeface="Wingdings" pitchFamily="2" charset="2"/>
              <a:buChar char="ü"/>
            </a:pPr>
            <a:r>
              <a:rPr lang="kk-KZ" sz="1700" noProof="0" dirty="0">
                <a:latin typeface="Times New Roman" pitchFamily="18" charset="0"/>
                <a:cs typeface="Times New Roman" pitchFamily="18" charset="0"/>
              </a:rPr>
              <a:t>Сақтау температурасы регламенттелген тамақ өнімдерін, тез бұзылатын тамақ өнімдерін тасымалдау үшін тамақ өнімдерін тасымалдау және (немесе) сақтау жағдайларын ұстап тұру мүмкіндігін қамтамасыз ететін жабдықтармен және температура-ылғалдылық режимдерінің бақылау-өлшеу аспаптарымен жарақтандырылған көлік құралдары және (немесе) контейнерлер пайдаланылады.</a:t>
            </a:r>
            <a:endParaRPr lang="kk-KZ" sz="1600" noProof="0"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4137" y="1412776"/>
            <a:ext cx="79994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Номер слайда 3"/>
          <p:cNvSpPr>
            <a:spLocks noGrp="1"/>
          </p:cNvSpPr>
          <p:nvPr>
            <p:ph type="sldNum" sz="quarter" idx="12"/>
          </p:nvPr>
        </p:nvSpPr>
        <p:spPr/>
        <p:txBody>
          <a:bodyPr/>
          <a:lstStyle/>
          <a:p>
            <a:fld id="{B19B0651-EE4F-4900-A07F-96A6BFA9D0F0}" type="slidenum">
              <a:rPr lang="ru-RU" smtClean="0"/>
              <a:t>12</a:t>
            </a:fld>
            <a:endParaRPr lang="ru-RU"/>
          </a:p>
        </p:txBody>
      </p:sp>
    </p:spTree>
    <p:extLst>
      <p:ext uri="{BB962C8B-B14F-4D97-AF65-F5344CB8AC3E}">
        <p14:creationId xmlns:p14="http://schemas.microsoft.com/office/powerpoint/2010/main" val="1712337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34889"/>
            <a:ext cx="8435280" cy="1152128"/>
          </a:xfrm>
        </p:spPr>
        <p:txBody>
          <a:bodyPr>
            <a:normAutofit fontScale="90000"/>
          </a:bodyPr>
          <a:lstStyle/>
          <a:p>
            <a:pPr marL="0" indent="0" algn="ctr">
              <a:buNone/>
            </a:pPr>
            <a:r>
              <a:rPr lang="kk-KZ" sz="3200" b="1" noProof="0" dirty="0">
                <a:solidFill>
                  <a:schemeClr val="accent1"/>
                </a:solidFill>
                <a:latin typeface="Times New Roman" pitchFamily="18" charset="0"/>
                <a:cs typeface="Times New Roman" pitchFamily="18" charset="0"/>
              </a:rPr>
              <a:t>Тамақ өнімдерін сақтау және тасымалдау тәртібі</a:t>
            </a:r>
            <a:br>
              <a:rPr lang="kk-KZ" sz="3200" b="1" noProof="0" dirty="0">
                <a:solidFill>
                  <a:schemeClr val="accent1"/>
                </a:solidFill>
                <a:latin typeface="Times New Roman" pitchFamily="18" charset="0"/>
                <a:cs typeface="Times New Roman" pitchFamily="18" charset="0"/>
              </a:rPr>
            </a:br>
            <a:r>
              <a:rPr lang="kk-KZ" sz="3200" b="1" noProof="0" dirty="0">
                <a:solidFill>
                  <a:schemeClr val="accent1"/>
                </a:solidFill>
                <a:latin typeface="Times New Roman" pitchFamily="18" charset="0"/>
                <a:cs typeface="Times New Roman" pitchFamily="18" charset="0"/>
              </a:rPr>
              <a:t> (жалғасы)</a:t>
            </a:r>
            <a:endParaRPr lang="kk-KZ" sz="2000" b="1" noProof="0" dirty="0">
              <a:solidFill>
                <a:schemeClr val="accent1"/>
              </a:solidFill>
              <a:latin typeface="Times New Roman" pitchFamily="18" charset="0"/>
              <a:cs typeface="Times New Roman" pitchFamily="18" charset="0"/>
            </a:endParaRPr>
          </a:p>
        </p:txBody>
      </p:sp>
      <p:sp>
        <p:nvSpPr>
          <p:cNvPr id="3" name="Объект 2"/>
          <p:cNvSpPr>
            <a:spLocks noGrp="1"/>
          </p:cNvSpPr>
          <p:nvPr>
            <p:ph sz="quarter" idx="13"/>
          </p:nvPr>
        </p:nvSpPr>
        <p:spPr>
          <a:xfrm>
            <a:off x="457200" y="1484784"/>
            <a:ext cx="8507288" cy="5184576"/>
          </a:xfrm>
        </p:spPr>
        <p:txBody>
          <a:bodyPr>
            <a:normAutofit fontScale="92500" lnSpcReduction="10000"/>
          </a:bodyPr>
          <a:lstStyle/>
          <a:p>
            <a:pPr algn="just">
              <a:buFont typeface="Wingdings" pitchFamily="2" charset="2"/>
              <a:buChar char="ü"/>
            </a:pPr>
            <a:r>
              <a:rPr lang="kk-KZ" sz="1700" noProof="0">
                <a:latin typeface="Times New Roman" pitchFamily="18" charset="0"/>
                <a:cs typeface="Times New Roman" pitchFamily="18" charset="0"/>
              </a:rPr>
              <a:t>Қойма және өндірістік үй - жайлар тамақтандыру объектісінің қуаты мен түріне қарай тоңазытқыш жабдықтармен, ұйымдастырылған ұжымдарда тамақтандыруды ұйымдастыру кезінде-Тоңазытқыш жабдықтардан басқа және тамақ өнімдерін сақтауға арналған тоңазытқыш камералармен жабдықталады.</a:t>
            </a:r>
          </a:p>
          <a:p>
            <a:pPr algn="just">
              <a:buFont typeface="Wingdings" pitchFamily="2" charset="2"/>
              <a:buChar char="ü"/>
            </a:pPr>
            <a:r>
              <a:rPr lang="kk-KZ" sz="1700" noProof="0" dirty="0">
                <a:latin typeface="Times New Roman" pitchFamily="18" charset="0"/>
                <a:cs typeface="Times New Roman" pitchFamily="18" charset="0"/>
              </a:rPr>
              <a:t>Тамақтану объектісіндегі тоңазытқыш жабдығының, Тоңазытқыш камераларының саны мен көлемі оларды бөлек сақтау, тауарлық көршілестік, сақтау шарттары мен осындай өнімді дайындаушы белгілеген жарамдылық мерзімдері сақталған жағдайда, қабылданатын азық-түлік (тамақ) шикізатының, жартылай фабрикаттардың және пайдалануға дайын тамақ өнімдерінің көлеміне, түрлеріне сәйкес қамтамасыз етіледі.</a:t>
            </a:r>
          </a:p>
          <a:p>
            <a:pPr algn="just">
              <a:buFont typeface="Wingdings" pitchFamily="2" charset="2"/>
              <a:buChar char="ü"/>
            </a:pPr>
            <a:r>
              <a:rPr lang="kk-KZ" sz="1700" noProof="0" dirty="0">
                <a:latin typeface="Times New Roman" pitchFamily="18" charset="0"/>
                <a:cs typeface="Times New Roman" pitchFamily="18" charset="0"/>
              </a:rPr>
              <a:t> Азық-түлік (тамақ) шикізатын, жартылай фабрикаттарды және дайын тамақ өнімдерін (жекелеген сөрелерде, стеллаждарда) бір тоңазытқыш жабдықта бірлесіп сақтаған кезде тауарлық көршілестікті, осындай өнімді дайындаушы белгілеген сақтау температуралық режимдерін және жарамдылық мерзімдерін сақтай отырып, өнімнің жабық қаптамада (контейнерлерде, гастрономиялық ыдыстарда) болуы қамтамасыз етіледі. Бұл ретте дайын тамақ өнімдерін сақтау жоғарғы сөрелерде, салқындатылған ет, құс еті, балық, ет, құс еті, балық, көкөністерден жасалған жартылай фабрикаттар - төменгі сөрелерде жүзеге асырылады.</a:t>
            </a:r>
          </a:p>
          <a:p>
            <a:pPr algn="just">
              <a:buFont typeface="Wingdings" pitchFamily="2" charset="2"/>
              <a:buChar char="ü"/>
            </a:pPr>
            <a:r>
              <a:rPr lang="kk-KZ" sz="1700" noProof="0" dirty="0">
                <a:latin typeface="Times New Roman" pitchFamily="18" charset="0"/>
                <a:cs typeface="Times New Roman" pitchFamily="18" charset="0"/>
              </a:rPr>
              <a:t>Дайындаушы белгілеген тамақ өнімдерін сақтау шарттарының сақталуын бақылау үшін объектінің есепке алу құжаттамасында қағаз және (немесе) электрондық ақпарат тасығыштарда тіркей отырып, тамақ өнімдерін Тоңазытқыш жабдықта, тоңазытқыш камераларда және қойма үй-жайларында сақтаудың температуралық-ылғалдылық режиміне күнделікті бақылау жүргізіледі.</a:t>
            </a:r>
            <a:endParaRPr lang="kk-KZ" sz="1600" noProof="0"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293" y="1367644"/>
            <a:ext cx="79994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Номер слайда 3"/>
          <p:cNvSpPr>
            <a:spLocks noGrp="1"/>
          </p:cNvSpPr>
          <p:nvPr>
            <p:ph type="sldNum" sz="quarter" idx="12"/>
          </p:nvPr>
        </p:nvSpPr>
        <p:spPr/>
        <p:txBody>
          <a:bodyPr/>
          <a:lstStyle/>
          <a:p>
            <a:fld id="{B19B0651-EE4F-4900-A07F-96A6BFA9D0F0}" type="slidenum">
              <a:rPr lang="ru-RU" smtClean="0"/>
              <a:t>13</a:t>
            </a:fld>
            <a:endParaRPr lang="ru-RU"/>
          </a:p>
        </p:txBody>
      </p:sp>
    </p:spTree>
    <p:extLst>
      <p:ext uri="{BB962C8B-B14F-4D97-AF65-F5344CB8AC3E}">
        <p14:creationId xmlns:p14="http://schemas.microsoft.com/office/powerpoint/2010/main" val="3717676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a:extLst>
              <a:ext uri="{FF2B5EF4-FFF2-40B4-BE49-F238E27FC236}">
                <a16:creationId xmlns:a16="http://schemas.microsoft.com/office/drawing/2014/main" xmlns="" id="{D173A624-BA02-43FF-B150-9FCE5E830A62}"/>
              </a:ext>
            </a:extLst>
          </p:cNvPr>
          <p:cNvSpPr>
            <a:spLocks noGrp="1"/>
          </p:cNvSpPr>
          <p:nvPr>
            <p:ph type="sldNum" sz="quarter" idx="12"/>
          </p:nvPr>
        </p:nvSpPr>
        <p:spPr/>
        <p:txBody>
          <a:bodyPr/>
          <a:lstStyle/>
          <a:p>
            <a:fld id="{B19B0651-EE4F-4900-A07F-96A6BFA9D0F0}" type="slidenum">
              <a:rPr lang="ru-RU" smtClean="0"/>
              <a:t>14</a:t>
            </a:fld>
            <a:endParaRPr lang="ru-RU"/>
          </a:p>
        </p:txBody>
      </p:sp>
      <p:sp>
        <p:nvSpPr>
          <p:cNvPr id="3" name="Заголовок 2">
            <a:extLst>
              <a:ext uri="{FF2B5EF4-FFF2-40B4-BE49-F238E27FC236}">
                <a16:creationId xmlns:a16="http://schemas.microsoft.com/office/drawing/2014/main" xmlns="" id="{E68373E4-FF20-49DB-973D-A3B605955355}"/>
              </a:ext>
            </a:extLst>
          </p:cNvPr>
          <p:cNvSpPr>
            <a:spLocks noGrp="1"/>
          </p:cNvSpPr>
          <p:nvPr>
            <p:ph type="title"/>
          </p:nvPr>
        </p:nvSpPr>
        <p:spPr>
          <a:xfrm>
            <a:off x="467544" y="320675"/>
            <a:ext cx="7920880" cy="1143000"/>
          </a:xfrm>
        </p:spPr>
        <p:txBody>
          <a:bodyPr/>
          <a:lstStyle/>
          <a:p>
            <a:pPr marL="0" indent="0">
              <a:buNone/>
            </a:pPr>
            <a:r>
              <a:rPr lang="kk-KZ" sz="4800" noProof="0" dirty="0">
                <a:solidFill>
                  <a:srgbClr val="000000"/>
                </a:solidFill>
                <a:effectLst/>
                <a:latin typeface="Times New Roman" panose="02020603050405020304" pitchFamily="18" charset="0"/>
                <a:ea typeface="Times New Roman" panose="02020603050405020304" pitchFamily="18" charset="0"/>
              </a:rPr>
              <a:t>Дайын өнімдегі қант пен тұзды анықтау</a:t>
            </a:r>
            <a:endParaRPr lang="kk-KZ" noProof="0" dirty="0"/>
          </a:p>
        </p:txBody>
      </p:sp>
      <p:sp>
        <p:nvSpPr>
          <p:cNvPr id="4" name="Объект 3">
            <a:extLst>
              <a:ext uri="{FF2B5EF4-FFF2-40B4-BE49-F238E27FC236}">
                <a16:creationId xmlns:a16="http://schemas.microsoft.com/office/drawing/2014/main" xmlns="" id="{6AB32AE1-9B0E-40BC-9B35-5739C216D92A}"/>
              </a:ext>
            </a:extLst>
          </p:cNvPr>
          <p:cNvSpPr>
            <a:spLocks noGrp="1"/>
          </p:cNvSpPr>
          <p:nvPr>
            <p:ph sz="quarter" idx="13"/>
          </p:nvPr>
        </p:nvSpPr>
        <p:spPr>
          <a:xfrm>
            <a:off x="1371600" y="2348880"/>
            <a:ext cx="6400800" cy="3474720"/>
          </a:xfrm>
        </p:spPr>
        <p:txBody>
          <a:bodyPr>
            <a:normAutofit/>
          </a:bodyPr>
          <a:lstStyle/>
          <a:p>
            <a:pPr marL="45720" indent="0" algn="just">
              <a:lnSpc>
                <a:spcPct val="107000"/>
              </a:lnSpc>
              <a:spcAft>
                <a:spcPts val="800"/>
              </a:spcAft>
              <a:buNone/>
            </a:pPr>
            <a:r>
              <a:rPr lang="kk-KZ" sz="1800" noProof="0">
                <a:effectLst/>
                <a:latin typeface="Times New Roman" panose="02020603050405020304" pitchFamily="18" charset="0"/>
                <a:ea typeface="Calibri" panose="020F0502020204030204" pitchFamily="34" charset="0"/>
                <a:cs typeface="Times New Roman" panose="02020603050405020304" pitchFamily="18" charset="0"/>
              </a:rPr>
              <a:t>Тамақ өнімдерінің, қоршаған орта объектілерінің үлгілерін іріктеу ҚР Халық денсаулығы және денсаулық сақтау жүйесі туралы Кодексінің 43 және 47-баптарының, нормалау құжаттарының, өнімнің нақты түріне стандарттау жөніндегі нормативтік құжаттардың, дайындаушының өнімге арналған техникалық құжаттамасының талаптарына сәйкес зерттеулер (сынақтар)жүргізу үшін қажетті көлемдерден жеткілікті және аспайтын мөлшерде жүзеге асырылады. </a:t>
            </a:r>
            <a:r>
              <a:rPr lang="kk-KZ" sz="1800" noProof="0" dirty="0">
                <a:effectLst/>
                <a:latin typeface="Times New Roman" panose="02020603050405020304" pitchFamily="18" charset="0"/>
                <a:ea typeface="Calibri" panose="020F0502020204030204" pitchFamily="34" charset="0"/>
                <a:cs typeface="Times New Roman" panose="02020603050405020304" pitchFamily="18" charset="0"/>
              </a:rPr>
              <a:t>Құжаттау: барлық қажетті деректерді көрсете отырып, сынама алу актісі жасалады.​</a:t>
            </a:r>
            <a:endParaRPr lang="kk-KZ" noProof="0" dirty="0"/>
          </a:p>
        </p:txBody>
      </p:sp>
    </p:spTree>
    <p:extLst>
      <p:ext uri="{BB962C8B-B14F-4D97-AF65-F5344CB8AC3E}">
        <p14:creationId xmlns:p14="http://schemas.microsoft.com/office/powerpoint/2010/main" val="42072056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a:extLst>
              <a:ext uri="{FF2B5EF4-FFF2-40B4-BE49-F238E27FC236}">
                <a16:creationId xmlns:a16="http://schemas.microsoft.com/office/drawing/2014/main" xmlns="" id="{DBB8C498-1C22-4F16-BAAA-13341095C580}"/>
              </a:ext>
            </a:extLst>
          </p:cNvPr>
          <p:cNvSpPr>
            <a:spLocks noGrp="1"/>
          </p:cNvSpPr>
          <p:nvPr>
            <p:ph type="sldNum" sz="quarter" idx="12"/>
          </p:nvPr>
        </p:nvSpPr>
        <p:spPr/>
        <p:txBody>
          <a:bodyPr/>
          <a:lstStyle/>
          <a:p>
            <a:fld id="{B19B0651-EE4F-4900-A07F-96A6BFA9D0F0}" type="slidenum">
              <a:rPr lang="ru-RU" smtClean="0"/>
              <a:t>15</a:t>
            </a:fld>
            <a:endParaRPr lang="ru-RU"/>
          </a:p>
        </p:txBody>
      </p:sp>
      <p:sp>
        <p:nvSpPr>
          <p:cNvPr id="3" name="Заголовок 2">
            <a:extLst>
              <a:ext uri="{FF2B5EF4-FFF2-40B4-BE49-F238E27FC236}">
                <a16:creationId xmlns:a16="http://schemas.microsoft.com/office/drawing/2014/main" xmlns="" id="{78502E77-BE4A-4157-AD90-286EF374D553}"/>
              </a:ext>
            </a:extLst>
          </p:cNvPr>
          <p:cNvSpPr>
            <a:spLocks noGrp="1"/>
          </p:cNvSpPr>
          <p:nvPr>
            <p:ph type="title"/>
          </p:nvPr>
        </p:nvSpPr>
        <p:spPr>
          <a:xfrm>
            <a:off x="899592" y="320675"/>
            <a:ext cx="7272808" cy="1143000"/>
          </a:xfrm>
        </p:spPr>
        <p:txBody>
          <a:bodyPr/>
          <a:lstStyle/>
          <a:p>
            <a:pPr marL="0" indent="0" algn="l">
              <a:buNone/>
            </a:pPr>
            <a:r>
              <a:rPr lang="kk-KZ" sz="2000" noProof="0" dirty="0">
                <a:solidFill>
                  <a:srgbClr val="000000"/>
                </a:solidFill>
                <a:effectLst/>
                <a:latin typeface="Times New Roman" panose="02020603050405020304" pitchFamily="18" charset="0"/>
                <a:ea typeface="Times New Roman" panose="02020603050405020304" pitchFamily="18" charset="0"/>
              </a:rPr>
              <a:t>Қант пен редукциялық заттарды анықтау және сынама алу әдістері</a:t>
            </a:r>
            <a:endParaRPr lang="kk-KZ" noProof="0" dirty="0"/>
          </a:p>
        </p:txBody>
      </p:sp>
      <p:sp>
        <p:nvSpPr>
          <p:cNvPr id="4" name="Объект 3">
            <a:extLst>
              <a:ext uri="{FF2B5EF4-FFF2-40B4-BE49-F238E27FC236}">
                <a16:creationId xmlns:a16="http://schemas.microsoft.com/office/drawing/2014/main" xmlns="" id="{7D0204EB-EA49-4F06-A49E-21F10031AC9F}"/>
              </a:ext>
            </a:extLst>
          </p:cNvPr>
          <p:cNvSpPr>
            <a:spLocks noGrp="1"/>
          </p:cNvSpPr>
          <p:nvPr>
            <p:ph sz="quarter" idx="13"/>
          </p:nvPr>
        </p:nvSpPr>
        <p:spPr>
          <a:xfrm>
            <a:off x="1371600" y="1988840"/>
            <a:ext cx="6400800" cy="3474720"/>
          </a:xfrm>
        </p:spPr>
        <p:txBody>
          <a:bodyPr>
            <a:normAutofit lnSpcReduction="10000"/>
          </a:bodyPr>
          <a:lstStyle/>
          <a:p>
            <a:pPr indent="450215" algn="just" fontAlgn="base"/>
            <a:r>
              <a:rPr lang="kk-KZ" sz="1800" noProof="0" dirty="0">
                <a:solidFill>
                  <a:srgbClr val="000000"/>
                </a:solidFill>
                <a:effectLst/>
                <a:latin typeface="Times New Roman" panose="02020603050405020304" pitchFamily="18" charset="0"/>
                <a:ea typeface="Times New Roman" panose="02020603050405020304" pitchFamily="18" charset="0"/>
              </a:rPr>
              <a:t>Сүт және сүт өнімдері-МемСТ 3628-78 сәйкес </a:t>
            </a:r>
          </a:p>
          <a:p>
            <a:pPr indent="450215" algn="just" fontAlgn="base"/>
            <a:r>
              <a:rPr lang="kk-KZ" sz="1800" noProof="0" dirty="0">
                <a:solidFill>
                  <a:srgbClr val="000000"/>
                </a:solidFill>
                <a:effectLst/>
                <a:latin typeface="Times New Roman" panose="02020603050405020304" pitchFamily="18" charset="0"/>
                <a:ea typeface="Times New Roman" panose="02020603050405020304" pitchFamily="18" charset="0"/>
              </a:rPr>
              <a:t>Нан және нан өнімдері — МемСТ 5672-2022 бойынша </a:t>
            </a:r>
          </a:p>
          <a:p>
            <a:pPr indent="450215" algn="just" fontAlgn="base"/>
            <a:r>
              <a:rPr lang="kk-KZ" sz="1800" noProof="0" dirty="0">
                <a:solidFill>
                  <a:srgbClr val="000000"/>
                </a:solidFill>
                <a:effectLst/>
                <a:latin typeface="Times New Roman" panose="02020603050405020304" pitchFamily="18" charset="0"/>
                <a:ea typeface="Times New Roman" panose="02020603050405020304" pitchFamily="18" charset="0"/>
              </a:rPr>
              <a:t>Тамақ концентраттары — МемСТ 15113.6-77 бойынша </a:t>
            </a:r>
          </a:p>
          <a:p>
            <a:pPr indent="450215" algn="just" fontAlgn="base"/>
            <a:r>
              <a:rPr lang="kk-KZ" sz="1800" noProof="0" dirty="0">
                <a:solidFill>
                  <a:srgbClr val="000000"/>
                </a:solidFill>
                <a:effectLst/>
                <a:latin typeface="Times New Roman" panose="02020603050405020304" pitchFamily="18" charset="0"/>
                <a:ea typeface="Times New Roman" panose="02020603050405020304" pitchFamily="18" charset="0"/>
              </a:rPr>
              <a:t>Кондитерлік өнімдер-МемСТ 5903-89 бойынша </a:t>
            </a:r>
          </a:p>
          <a:p>
            <a:pPr indent="450215" algn="just" fontAlgn="base"/>
            <a:r>
              <a:rPr lang="kk-KZ" sz="1800" dirty="0">
                <a:solidFill>
                  <a:srgbClr val="000000"/>
                </a:solidFill>
                <a:latin typeface="Times New Roman" panose="02020603050405020304" pitchFamily="18" charset="0"/>
                <a:ea typeface="Times New Roman" panose="02020603050405020304" pitchFamily="18" charset="0"/>
              </a:rPr>
              <a:t>Бал</a:t>
            </a:r>
            <a:r>
              <a:rPr lang="kk-KZ" sz="1800" noProof="0" dirty="0">
                <a:solidFill>
                  <a:srgbClr val="000000"/>
                </a:solidFill>
                <a:effectLst/>
                <a:latin typeface="Times New Roman" panose="02020603050405020304" pitchFamily="18" charset="0"/>
                <a:ea typeface="Times New Roman" panose="02020603050405020304" pitchFamily="18" charset="0"/>
              </a:rPr>
              <a:t>-МемСТ 32167-2013 бойынша </a:t>
            </a:r>
          </a:p>
          <a:p>
            <a:pPr indent="450215" algn="just" fontAlgn="base"/>
            <a:r>
              <a:rPr lang="kk-KZ" sz="1800" noProof="0" dirty="0">
                <a:solidFill>
                  <a:srgbClr val="000000"/>
                </a:solidFill>
                <a:effectLst/>
                <a:latin typeface="Times New Roman" panose="02020603050405020304" pitchFamily="18" charset="0"/>
                <a:ea typeface="Times New Roman" panose="02020603050405020304" pitchFamily="18" charset="0"/>
              </a:rPr>
              <a:t>Қант (төмендететін заттар) - МемСТ 12575-2001 бойынша </a:t>
            </a:r>
          </a:p>
          <a:p>
            <a:pPr indent="450215" algn="just" fontAlgn="base"/>
            <a:r>
              <a:rPr lang="kk-KZ" sz="1800" noProof="0" dirty="0">
                <a:solidFill>
                  <a:srgbClr val="000000"/>
                </a:solidFill>
                <a:effectLst/>
                <a:latin typeface="Times New Roman" panose="02020603050405020304" pitchFamily="18" charset="0"/>
                <a:ea typeface="Times New Roman" panose="02020603050405020304" pitchFamily="18" charset="0"/>
              </a:rPr>
              <a:t>Жемістер мен көкөністерді қайта өңдеу өнімдері-МемСТ 8756.13-87 бойынша </a:t>
            </a:r>
          </a:p>
          <a:p>
            <a:pPr indent="450215" algn="just" fontAlgn="base"/>
            <a:r>
              <a:rPr lang="kk-KZ" sz="1800" noProof="0" dirty="0">
                <a:solidFill>
                  <a:srgbClr val="000000"/>
                </a:solidFill>
                <a:effectLst/>
                <a:latin typeface="Times New Roman" panose="02020603050405020304" pitchFamily="18" charset="0"/>
                <a:ea typeface="Times New Roman" panose="02020603050405020304" pitchFamily="18" charset="0"/>
              </a:rPr>
              <a:t>Меласса-МемСТ 5194-91 бойынша</a:t>
            </a:r>
            <a:endParaRPr lang="kk-KZ" noProof="0" dirty="0"/>
          </a:p>
        </p:txBody>
      </p:sp>
    </p:spTree>
    <p:extLst>
      <p:ext uri="{BB962C8B-B14F-4D97-AF65-F5344CB8AC3E}">
        <p14:creationId xmlns:p14="http://schemas.microsoft.com/office/powerpoint/2010/main" val="14458215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a:extLst>
              <a:ext uri="{FF2B5EF4-FFF2-40B4-BE49-F238E27FC236}">
                <a16:creationId xmlns:a16="http://schemas.microsoft.com/office/drawing/2014/main" xmlns="" id="{0C7FB041-460A-4730-B8ED-F3DF163ED1E0}"/>
              </a:ext>
            </a:extLst>
          </p:cNvPr>
          <p:cNvSpPr>
            <a:spLocks noGrp="1"/>
          </p:cNvSpPr>
          <p:nvPr>
            <p:ph type="sldNum" sz="quarter" idx="12"/>
          </p:nvPr>
        </p:nvSpPr>
        <p:spPr/>
        <p:txBody>
          <a:bodyPr/>
          <a:lstStyle/>
          <a:p>
            <a:fld id="{B19B0651-EE4F-4900-A07F-96A6BFA9D0F0}" type="slidenum">
              <a:rPr lang="ru-RU" smtClean="0"/>
              <a:t>16</a:t>
            </a:fld>
            <a:endParaRPr lang="ru-RU"/>
          </a:p>
        </p:txBody>
      </p:sp>
      <p:sp>
        <p:nvSpPr>
          <p:cNvPr id="3" name="Заголовок 2">
            <a:extLst>
              <a:ext uri="{FF2B5EF4-FFF2-40B4-BE49-F238E27FC236}">
                <a16:creationId xmlns:a16="http://schemas.microsoft.com/office/drawing/2014/main" xmlns="" id="{03AC92DF-5EE4-44BA-8DB0-84C4E02770C7}"/>
              </a:ext>
            </a:extLst>
          </p:cNvPr>
          <p:cNvSpPr>
            <a:spLocks noGrp="1"/>
          </p:cNvSpPr>
          <p:nvPr>
            <p:ph type="title"/>
          </p:nvPr>
        </p:nvSpPr>
        <p:spPr>
          <a:xfrm>
            <a:off x="1468144" y="260648"/>
            <a:ext cx="6512511" cy="1143000"/>
          </a:xfrm>
        </p:spPr>
        <p:txBody>
          <a:bodyPr/>
          <a:lstStyle/>
          <a:p>
            <a:pPr marL="0" indent="0" algn="l">
              <a:buNone/>
            </a:pPr>
            <a:r>
              <a:rPr lang="kk-KZ" sz="2800" noProof="0" dirty="0">
                <a:solidFill>
                  <a:srgbClr val="000000"/>
                </a:solidFill>
                <a:effectLst/>
                <a:latin typeface="Times New Roman" panose="02020603050405020304" pitchFamily="18" charset="0"/>
                <a:ea typeface="Times New Roman" panose="02020603050405020304" pitchFamily="18" charset="0"/>
              </a:rPr>
              <a:t>Ас тұзын анықтау және сынама алу әдістері</a:t>
            </a:r>
            <a:endParaRPr lang="kk-KZ" sz="2800" noProof="0" dirty="0"/>
          </a:p>
        </p:txBody>
      </p:sp>
      <p:sp>
        <p:nvSpPr>
          <p:cNvPr id="4" name="Объект 3">
            <a:extLst>
              <a:ext uri="{FF2B5EF4-FFF2-40B4-BE49-F238E27FC236}">
                <a16:creationId xmlns:a16="http://schemas.microsoft.com/office/drawing/2014/main" xmlns="" id="{3041D73F-6523-48C3-BB14-9893DD10FAF4}"/>
              </a:ext>
            </a:extLst>
          </p:cNvPr>
          <p:cNvSpPr>
            <a:spLocks noGrp="1"/>
          </p:cNvSpPr>
          <p:nvPr>
            <p:ph sz="quarter" idx="13"/>
          </p:nvPr>
        </p:nvSpPr>
        <p:spPr>
          <a:xfrm>
            <a:off x="1371600" y="2074499"/>
            <a:ext cx="6400800" cy="3474720"/>
          </a:xfrm>
        </p:spPr>
        <p:txBody>
          <a:bodyPr>
            <a:normAutofit/>
          </a:bodyPr>
          <a:lstStyle/>
          <a:p>
            <a:pPr indent="450215" algn="just" fontAlgn="base"/>
            <a:r>
              <a:rPr lang="ru-RU" sz="1800" dirty="0" err="1">
                <a:solidFill>
                  <a:srgbClr val="000000"/>
                </a:solidFill>
                <a:effectLst/>
                <a:latin typeface="Times New Roman" panose="02020603050405020304" pitchFamily="18" charset="0"/>
                <a:ea typeface="Times New Roman" panose="02020603050405020304" pitchFamily="18" charset="0"/>
              </a:rPr>
              <a:t>Ет</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және</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ет</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өнімдері-МемСТ</a:t>
            </a:r>
            <a:r>
              <a:rPr lang="ru-RU" sz="1800" dirty="0">
                <a:solidFill>
                  <a:srgbClr val="000000"/>
                </a:solidFill>
                <a:effectLst/>
                <a:latin typeface="Times New Roman" panose="02020603050405020304" pitchFamily="18" charset="0"/>
                <a:ea typeface="Times New Roman" panose="02020603050405020304" pitchFamily="18" charset="0"/>
              </a:rPr>
              <a:t> 9957-2015, МЕМСТ 26186-84 </a:t>
            </a:r>
            <a:r>
              <a:rPr lang="ru-RU" sz="1800" dirty="0" err="1">
                <a:solidFill>
                  <a:srgbClr val="000000"/>
                </a:solidFill>
                <a:effectLst/>
                <a:latin typeface="Times New Roman" panose="02020603050405020304" pitchFamily="18" charset="0"/>
                <a:ea typeface="Times New Roman" panose="02020603050405020304" pitchFamily="18" charset="0"/>
              </a:rPr>
              <a:t>бойынша</a:t>
            </a:r>
            <a:r>
              <a:rPr lang="ru-RU" sz="1800" dirty="0">
                <a:solidFill>
                  <a:srgbClr val="000000"/>
                </a:solidFill>
                <a:effectLst/>
                <a:latin typeface="Times New Roman" panose="02020603050405020304" pitchFamily="18" charset="0"/>
                <a:ea typeface="Times New Roman" panose="02020603050405020304" pitchFamily="18" charset="0"/>
              </a:rPr>
              <a:t> </a:t>
            </a:r>
          </a:p>
          <a:p>
            <a:pPr indent="450215" algn="just" fontAlgn="base"/>
            <a:r>
              <a:rPr lang="ru-RU" sz="1800" dirty="0" err="1">
                <a:solidFill>
                  <a:srgbClr val="000000"/>
                </a:solidFill>
                <a:effectLst/>
                <a:latin typeface="Times New Roman" panose="02020603050405020304" pitchFamily="18" charset="0"/>
                <a:ea typeface="Times New Roman" panose="02020603050405020304" pitchFamily="18" charset="0"/>
              </a:rPr>
              <a:t>Сүт</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және</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сүт</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өнімдері-МемСТ</a:t>
            </a:r>
            <a:r>
              <a:rPr lang="ru-RU" sz="1800" dirty="0">
                <a:solidFill>
                  <a:srgbClr val="000000"/>
                </a:solidFill>
                <a:effectLst/>
                <a:latin typeface="Times New Roman" panose="02020603050405020304" pitchFamily="18" charset="0"/>
                <a:ea typeface="Times New Roman" panose="02020603050405020304" pitchFamily="18" charset="0"/>
              </a:rPr>
              <a:t> 3627-81 </a:t>
            </a:r>
            <a:r>
              <a:rPr lang="ru-RU" sz="1800" dirty="0" err="1">
                <a:solidFill>
                  <a:srgbClr val="000000"/>
                </a:solidFill>
                <a:effectLst/>
                <a:latin typeface="Times New Roman" panose="02020603050405020304" pitchFamily="18" charset="0"/>
                <a:ea typeface="Times New Roman" panose="02020603050405020304" pitchFamily="18" charset="0"/>
              </a:rPr>
              <a:t>сәйкес</a:t>
            </a:r>
            <a:r>
              <a:rPr lang="ru-RU" sz="1800" dirty="0">
                <a:solidFill>
                  <a:srgbClr val="000000"/>
                </a:solidFill>
                <a:effectLst/>
                <a:latin typeface="Times New Roman" panose="02020603050405020304" pitchFamily="18" charset="0"/>
                <a:ea typeface="Times New Roman" panose="02020603050405020304" pitchFamily="18" charset="0"/>
              </a:rPr>
              <a:t> </a:t>
            </a:r>
          </a:p>
          <a:p>
            <a:pPr indent="450215" algn="just" fontAlgn="base"/>
            <a:r>
              <a:rPr lang="ru-RU" sz="1800" dirty="0">
                <a:solidFill>
                  <a:srgbClr val="000000"/>
                </a:solidFill>
                <a:effectLst/>
                <a:latin typeface="Times New Roman" panose="02020603050405020304" pitchFamily="18" charset="0"/>
                <a:ea typeface="Times New Roman" panose="02020603050405020304" pitchFamily="18" charset="0"/>
              </a:rPr>
              <a:t>Нан </a:t>
            </a:r>
            <a:r>
              <a:rPr lang="ru-RU" sz="1800" dirty="0" err="1">
                <a:solidFill>
                  <a:srgbClr val="000000"/>
                </a:solidFill>
                <a:effectLst/>
                <a:latin typeface="Times New Roman" panose="02020603050405020304" pitchFamily="18" charset="0"/>
                <a:ea typeface="Times New Roman" panose="02020603050405020304" pitchFamily="18" charset="0"/>
              </a:rPr>
              <a:t>және</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нан</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өнімдері</a:t>
            </a:r>
            <a:r>
              <a:rPr lang="ru-RU" sz="1800" dirty="0">
                <a:solidFill>
                  <a:srgbClr val="000000"/>
                </a:solidFill>
                <a:effectLst/>
                <a:latin typeface="Times New Roman" panose="02020603050405020304" pitchFamily="18" charset="0"/>
                <a:ea typeface="Times New Roman" panose="02020603050405020304" pitchFamily="18" charset="0"/>
              </a:rPr>
              <a:t> — </a:t>
            </a:r>
            <a:r>
              <a:rPr lang="ru-RU" sz="1800" dirty="0" err="1">
                <a:solidFill>
                  <a:srgbClr val="000000"/>
                </a:solidFill>
                <a:effectLst/>
                <a:latin typeface="Times New Roman" panose="02020603050405020304" pitchFamily="18" charset="0"/>
                <a:ea typeface="Times New Roman" panose="02020603050405020304" pitchFamily="18" charset="0"/>
              </a:rPr>
              <a:t>МемСТ</a:t>
            </a:r>
            <a:r>
              <a:rPr lang="ru-RU" sz="1800" dirty="0">
                <a:solidFill>
                  <a:srgbClr val="000000"/>
                </a:solidFill>
                <a:effectLst/>
                <a:latin typeface="Times New Roman" panose="02020603050405020304" pitchFamily="18" charset="0"/>
                <a:ea typeface="Times New Roman" panose="02020603050405020304" pitchFamily="18" charset="0"/>
              </a:rPr>
              <a:t> 5698-2022 </a:t>
            </a:r>
            <a:r>
              <a:rPr lang="ru-RU" sz="1800" dirty="0" err="1">
                <a:solidFill>
                  <a:srgbClr val="000000"/>
                </a:solidFill>
                <a:effectLst/>
                <a:latin typeface="Times New Roman" panose="02020603050405020304" pitchFamily="18" charset="0"/>
                <a:ea typeface="Times New Roman" panose="02020603050405020304" pitchFamily="18" charset="0"/>
              </a:rPr>
              <a:t>бойынша</a:t>
            </a:r>
            <a:r>
              <a:rPr lang="ru-RU" sz="1800" dirty="0">
                <a:solidFill>
                  <a:srgbClr val="000000"/>
                </a:solidFill>
                <a:effectLst/>
                <a:latin typeface="Times New Roman" panose="02020603050405020304" pitchFamily="18" charset="0"/>
                <a:ea typeface="Times New Roman" panose="02020603050405020304" pitchFamily="18" charset="0"/>
              </a:rPr>
              <a:t> </a:t>
            </a:r>
          </a:p>
          <a:p>
            <a:pPr indent="450215" algn="just" fontAlgn="base"/>
            <a:r>
              <a:rPr lang="ru-RU" sz="1800" dirty="0">
                <a:solidFill>
                  <a:srgbClr val="000000"/>
                </a:solidFill>
                <a:effectLst/>
                <a:latin typeface="Times New Roman" panose="02020603050405020304" pitchFamily="18" charset="0"/>
                <a:ea typeface="Times New Roman" panose="02020603050405020304" pitchFamily="18" charset="0"/>
              </a:rPr>
              <a:t>Тамақ </a:t>
            </a:r>
            <a:r>
              <a:rPr lang="ru-RU" sz="1800" dirty="0" err="1">
                <a:solidFill>
                  <a:srgbClr val="000000"/>
                </a:solidFill>
                <a:effectLst/>
                <a:latin typeface="Times New Roman" panose="02020603050405020304" pitchFamily="18" charset="0"/>
                <a:ea typeface="Times New Roman" panose="02020603050405020304" pitchFamily="18" charset="0"/>
              </a:rPr>
              <a:t>концентраттары</a:t>
            </a:r>
            <a:r>
              <a:rPr lang="ru-RU" sz="1800" dirty="0">
                <a:solidFill>
                  <a:srgbClr val="000000"/>
                </a:solidFill>
                <a:effectLst/>
                <a:latin typeface="Times New Roman" panose="02020603050405020304" pitchFamily="18" charset="0"/>
                <a:ea typeface="Times New Roman" panose="02020603050405020304" pitchFamily="18" charset="0"/>
              </a:rPr>
              <a:t> — МЕМСТ 15113.7-77 </a:t>
            </a:r>
            <a:r>
              <a:rPr lang="ru-RU" sz="1800" dirty="0" err="1">
                <a:solidFill>
                  <a:srgbClr val="000000"/>
                </a:solidFill>
                <a:effectLst/>
                <a:latin typeface="Times New Roman" panose="02020603050405020304" pitchFamily="18" charset="0"/>
                <a:ea typeface="Times New Roman" panose="02020603050405020304" pitchFamily="18" charset="0"/>
              </a:rPr>
              <a:t>бойынша</a:t>
            </a:r>
            <a:r>
              <a:rPr lang="ru-RU" sz="1800" dirty="0">
                <a:solidFill>
                  <a:srgbClr val="000000"/>
                </a:solidFill>
                <a:effectLst/>
                <a:latin typeface="Times New Roman" panose="02020603050405020304" pitchFamily="18" charset="0"/>
                <a:ea typeface="Times New Roman" panose="02020603050405020304" pitchFamily="18" charset="0"/>
              </a:rPr>
              <a:t> </a:t>
            </a:r>
          </a:p>
          <a:p>
            <a:pPr indent="450215" algn="just" fontAlgn="base"/>
            <a:r>
              <a:rPr lang="ru-RU" sz="1800" dirty="0" err="1">
                <a:solidFill>
                  <a:srgbClr val="000000"/>
                </a:solidFill>
                <a:effectLst/>
                <a:latin typeface="Times New Roman" panose="02020603050405020304" pitchFamily="18" charset="0"/>
                <a:ea typeface="Times New Roman" panose="02020603050405020304" pitchFamily="18" charset="0"/>
              </a:rPr>
              <a:t>Жұмыртқаның</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ақтығы</a:t>
            </a:r>
            <a:r>
              <a:rPr lang="ru-RU" sz="1800" dirty="0">
                <a:solidFill>
                  <a:srgbClr val="000000"/>
                </a:solidFill>
                <a:effectLst/>
                <a:latin typeface="Times New Roman" panose="02020603050405020304" pitchFamily="18" charset="0"/>
                <a:ea typeface="Times New Roman" panose="02020603050405020304" pitchFamily="18" charset="0"/>
              </a:rPr>
              <a:t>-МЕМСТ 31469-2012 </a:t>
            </a:r>
            <a:r>
              <a:rPr lang="ru-RU" sz="1800" dirty="0" err="1">
                <a:solidFill>
                  <a:srgbClr val="000000"/>
                </a:solidFill>
                <a:effectLst/>
                <a:latin typeface="Times New Roman" panose="02020603050405020304" pitchFamily="18" charset="0"/>
                <a:ea typeface="Times New Roman" panose="02020603050405020304" pitchFamily="18" charset="0"/>
              </a:rPr>
              <a:t>сәйкес</a:t>
            </a:r>
            <a:r>
              <a:rPr lang="ru-RU" sz="1800" dirty="0">
                <a:solidFill>
                  <a:srgbClr val="000000"/>
                </a:solidFill>
                <a:effectLst/>
                <a:latin typeface="Times New Roman" panose="02020603050405020304" pitchFamily="18" charset="0"/>
                <a:ea typeface="Times New Roman" panose="02020603050405020304" pitchFamily="18" charset="0"/>
              </a:rPr>
              <a:t> </a:t>
            </a:r>
          </a:p>
          <a:p>
            <a:pPr indent="450215" algn="just" fontAlgn="base"/>
            <a:r>
              <a:rPr lang="ru-RU" sz="1800" dirty="0" err="1">
                <a:solidFill>
                  <a:srgbClr val="000000"/>
                </a:solidFill>
                <a:effectLst/>
                <a:latin typeface="Times New Roman" panose="02020603050405020304" pitchFamily="18" charset="0"/>
                <a:ea typeface="Times New Roman" panose="02020603050405020304" pitchFamily="18" charset="0"/>
              </a:rPr>
              <a:t>Балық</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және</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балық</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өнімдері</a:t>
            </a:r>
            <a:r>
              <a:rPr lang="ru-RU" sz="1800" dirty="0">
                <a:solidFill>
                  <a:srgbClr val="000000"/>
                </a:solidFill>
                <a:effectLst/>
                <a:latin typeface="Times New Roman" panose="02020603050405020304" pitchFamily="18" charset="0"/>
                <a:ea typeface="Times New Roman" panose="02020603050405020304" pitchFamily="18" charset="0"/>
              </a:rPr>
              <a:t> — </a:t>
            </a:r>
            <a:r>
              <a:rPr lang="ru-RU" sz="1800" dirty="0" err="1">
                <a:solidFill>
                  <a:srgbClr val="000000"/>
                </a:solidFill>
                <a:effectLst/>
                <a:latin typeface="Times New Roman" panose="02020603050405020304" pitchFamily="18" charset="0"/>
                <a:ea typeface="Times New Roman" panose="02020603050405020304" pitchFamily="18" charset="0"/>
              </a:rPr>
              <a:t>МемСТ</a:t>
            </a:r>
            <a:r>
              <a:rPr lang="ru-RU" sz="1800" dirty="0">
                <a:solidFill>
                  <a:srgbClr val="000000"/>
                </a:solidFill>
                <a:effectLst/>
                <a:latin typeface="Times New Roman" panose="02020603050405020304" pitchFamily="18" charset="0"/>
                <a:ea typeface="Times New Roman" panose="02020603050405020304" pitchFamily="18" charset="0"/>
              </a:rPr>
              <a:t> 8756.1-79, МЕМСТ 7636-85, МЕМСТ 27207-87 </a:t>
            </a:r>
            <a:r>
              <a:rPr lang="ru-RU" sz="1800" dirty="0" err="1">
                <a:solidFill>
                  <a:srgbClr val="000000"/>
                </a:solidFill>
                <a:effectLst/>
                <a:latin typeface="Times New Roman" panose="02020603050405020304" pitchFamily="18" charset="0"/>
                <a:ea typeface="Times New Roman" panose="02020603050405020304" pitchFamily="18" charset="0"/>
              </a:rPr>
              <a:t>бойынша</a:t>
            </a:r>
            <a:endParaRPr lang="x-none" sz="1800" dirty="0">
              <a:effectLst/>
              <a:latin typeface="Times New Roman" panose="02020603050405020304" pitchFamily="18" charset="0"/>
              <a:ea typeface="Times New Roman" panose="02020603050405020304" pitchFamily="18" charset="0"/>
            </a:endParaRPr>
          </a:p>
          <a:p>
            <a:endParaRPr lang="x-none" dirty="0"/>
          </a:p>
        </p:txBody>
      </p:sp>
    </p:spTree>
    <p:extLst>
      <p:ext uri="{BB962C8B-B14F-4D97-AF65-F5344CB8AC3E}">
        <p14:creationId xmlns:p14="http://schemas.microsoft.com/office/powerpoint/2010/main" val="28598317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260648"/>
            <a:ext cx="7334200" cy="720080"/>
          </a:xfrm>
        </p:spPr>
        <p:txBody>
          <a:bodyPr>
            <a:normAutofit/>
          </a:bodyPr>
          <a:lstStyle/>
          <a:p>
            <a:pPr marL="0" indent="0" algn="ctr">
              <a:buNone/>
            </a:pPr>
            <a:r>
              <a:rPr lang="kk-KZ" sz="3200" b="1" noProof="0" dirty="0">
                <a:solidFill>
                  <a:schemeClr val="accent1"/>
                </a:solidFill>
                <a:latin typeface="Times New Roman" pitchFamily="18" charset="0"/>
                <a:cs typeface="Times New Roman" pitchFamily="18" charset="0"/>
              </a:rPr>
              <a:t>Қорытынды</a:t>
            </a:r>
            <a:endParaRPr lang="ru-RU" sz="3200" dirty="0"/>
          </a:p>
        </p:txBody>
      </p:sp>
      <p:sp>
        <p:nvSpPr>
          <p:cNvPr id="3" name="Объект 2"/>
          <p:cNvSpPr>
            <a:spLocks noGrp="1"/>
          </p:cNvSpPr>
          <p:nvPr>
            <p:ph sz="quarter" idx="13"/>
          </p:nvPr>
        </p:nvSpPr>
        <p:spPr>
          <a:xfrm>
            <a:off x="251520" y="1484784"/>
            <a:ext cx="8568952" cy="4896544"/>
          </a:xfrm>
        </p:spPr>
        <p:txBody>
          <a:bodyPr>
            <a:normAutofit/>
          </a:bodyPr>
          <a:lstStyle/>
          <a:p>
            <a:pPr algn="just">
              <a:buFont typeface="Wingdings" pitchFamily="2" charset="2"/>
              <a:buChar char="ü"/>
            </a:pPr>
            <a:r>
              <a:rPr lang="kk-KZ" sz="2000" noProof="0" dirty="0">
                <a:latin typeface="Times New Roman" panose="02020603050405020304" pitchFamily="18" charset="0"/>
                <a:cs typeface="Times New Roman" panose="02020603050405020304" pitchFamily="18" charset="0"/>
              </a:rPr>
              <a:t>Халықтың санитариялық-эпидемиологиялық саламаттылығы саласындағы нормативтік-құқықтық актілерді сақтау азаматтар, дара кәсіпкерлер және заңды тұлғалар үшін міндетті болып табылады.</a:t>
            </a:r>
          </a:p>
          <a:p>
            <a:pPr algn="just">
              <a:buFont typeface="Wingdings" pitchFamily="2" charset="2"/>
              <a:buChar char="ü"/>
            </a:pPr>
            <a:r>
              <a:rPr lang="kk-KZ" sz="2000" noProof="0" dirty="0">
                <a:latin typeface="Times New Roman" panose="02020603050405020304" pitchFamily="18" charset="0"/>
                <a:cs typeface="Times New Roman" panose="02020603050405020304" pitchFamily="18" charset="0"/>
              </a:rPr>
              <a:t>Санитарлық-эпидемиологиялық талаптарды орындау оқушылар арасында жіті ішек инфекцияларының және тамақтан уланудың алдын алуда маңызды рөл атқарады.</a:t>
            </a:r>
          </a:p>
          <a:p>
            <a:pPr algn="just">
              <a:buFont typeface="Wingdings" pitchFamily="2" charset="2"/>
              <a:buChar char="ü"/>
            </a:pPr>
            <a:r>
              <a:rPr lang="kk-KZ" sz="2000" noProof="0" dirty="0">
                <a:latin typeface="Times New Roman" panose="02020603050405020304" pitchFamily="18" charset="0"/>
                <a:cs typeface="Times New Roman" panose="02020603050405020304" pitchFamily="18" charset="0"/>
              </a:rPr>
              <a:t>Оқушылардың тамақтануын ұйымдастырудың сапасы мен қауіпсіздігін бақылауды тамақтану қызметтерін жеткізушілердің өздері де, білім беру мекемесінің бракераж комиссиясы тарапынан да қамтамасыз етеді, олар тұрақты негізде білім мен құзыреттілік деңгейін арттыруды талап етеді</a:t>
            </a:r>
          </a:p>
          <a:p>
            <a:pPr algn="just">
              <a:buFont typeface="Wingdings" pitchFamily="2" charset="2"/>
              <a:buChar char="ü"/>
            </a:pPr>
            <a:r>
              <a:rPr lang="kk-KZ" sz="2000" noProof="0" dirty="0">
                <a:latin typeface="Times New Roman" panose="02020603050405020304" pitchFamily="18" charset="0"/>
                <a:cs typeface="Times New Roman" panose="02020603050405020304" pitchFamily="18" charset="0"/>
              </a:rPr>
              <a:t>Білім беру саласындағы басқару органдарын, білім беру ұйымдарының әкімшілігін және тамақтану қызметтерін жеткізушілерді қоса алғанда, тамақтандыру ұйымының барлық қатысушыларының тиімді өзара іс-қимылы қажет.</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2839" y="1124744"/>
            <a:ext cx="79994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Номер слайда 4"/>
          <p:cNvSpPr>
            <a:spLocks noGrp="1"/>
          </p:cNvSpPr>
          <p:nvPr>
            <p:ph type="sldNum" sz="quarter" idx="12"/>
          </p:nvPr>
        </p:nvSpPr>
        <p:spPr/>
        <p:txBody>
          <a:bodyPr/>
          <a:lstStyle/>
          <a:p>
            <a:fld id="{B19B0651-EE4F-4900-A07F-96A6BFA9D0F0}" type="slidenum">
              <a:rPr lang="ru-RU" smtClean="0"/>
              <a:t>17</a:t>
            </a:fld>
            <a:endParaRPr lang="ru-RU"/>
          </a:p>
        </p:txBody>
      </p:sp>
    </p:spTree>
    <p:extLst>
      <p:ext uri="{BB962C8B-B14F-4D97-AF65-F5344CB8AC3E}">
        <p14:creationId xmlns:p14="http://schemas.microsoft.com/office/powerpoint/2010/main" val="20448977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2708920"/>
            <a:ext cx="7272808" cy="646331"/>
          </a:xfrm>
          <a:prstGeom prst="rect">
            <a:avLst/>
          </a:prstGeom>
        </p:spPr>
        <p:txBody>
          <a:bodyPr wrap="square">
            <a:spAutoFit/>
          </a:bodyPr>
          <a:lstStyle/>
          <a:p>
            <a:pPr lvl="0" algn="ctr"/>
            <a:r>
              <a:rPr lang="ru-RU" sz="3600" b="1" dirty="0">
                <a:solidFill>
                  <a:srgbClr val="4E67C8"/>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НАЗАРЛАРЫҢЫЗҒА РАҚМЕТ!</a:t>
            </a:r>
            <a:endParaRPr lang="ru-RU" dirty="0">
              <a:solidFill>
                <a:prstClr val="black"/>
              </a:solidFill>
            </a:endParaRPr>
          </a:p>
        </p:txBody>
      </p:sp>
      <p:sp>
        <p:nvSpPr>
          <p:cNvPr id="3" name="Номер слайда 2"/>
          <p:cNvSpPr>
            <a:spLocks noGrp="1"/>
          </p:cNvSpPr>
          <p:nvPr>
            <p:ph type="sldNum" sz="quarter" idx="12"/>
          </p:nvPr>
        </p:nvSpPr>
        <p:spPr/>
        <p:txBody>
          <a:bodyPr/>
          <a:lstStyle/>
          <a:p>
            <a:fld id="{B19B0651-EE4F-4900-A07F-96A6BFA9D0F0}" type="slidenum">
              <a:rPr lang="ru-RU" smtClean="0"/>
              <a:t>18</a:t>
            </a:fld>
            <a:endParaRPr lang="ru-RU"/>
          </a:p>
        </p:txBody>
      </p:sp>
    </p:spTree>
    <p:extLst>
      <p:ext uri="{BB962C8B-B14F-4D97-AF65-F5344CB8AC3E}">
        <p14:creationId xmlns:p14="http://schemas.microsoft.com/office/powerpoint/2010/main" val="1149442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507288" cy="706090"/>
          </a:xfrm>
        </p:spPr>
        <p:txBody>
          <a:bodyPr>
            <a:noAutofit/>
          </a:bodyPr>
          <a:lstStyle/>
          <a:p>
            <a:pPr marL="0" indent="0" algn="ctr">
              <a:buNone/>
            </a:pPr>
            <a:r>
              <a:rPr lang="kk-KZ" sz="3600" noProof="0"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Нормативтік-құқықтық актілер:</a:t>
            </a:r>
          </a:p>
        </p:txBody>
      </p:sp>
      <p:sp>
        <p:nvSpPr>
          <p:cNvPr id="3" name="Объект 2"/>
          <p:cNvSpPr>
            <a:spLocks noGrp="1"/>
          </p:cNvSpPr>
          <p:nvPr>
            <p:ph sz="quarter" idx="13"/>
          </p:nvPr>
        </p:nvSpPr>
        <p:spPr>
          <a:xfrm>
            <a:off x="457200" y="1268760"/>
            <a:ext cx="8229600" cy="5112568"/>
          </a:xfrm>
        </p:spPr>
        <p:txBody>
          <a:bodyPr>
            <a:noAutofit/>
          </a:bodyPr>
          <a:lstStyle/>
          <a:p>
            <a:pPr marL="45720" indent="0" algn="just">
              <a:buNone/>
            </a:pPr>
            <a:r>
              <a:rPr lang="kk-KZ" sz="2000" noProof="0" dirty="0">
                <a:latin typeface="Times New Roman" pitchFamily="18" charset="0"/>
                <a:cs typeface="Times New Roman" pitchFamily="18" charset="0"/>
              </a:rPr>
              <a:t>1) Қазақстан Республикасы Денсаулық сақтау министрінің 2021 жылғы 5 тамыздағы № ҚР ДСМ-76 бұйрығымен бекітілген "Білім беру объектілеріне қойылатын санитариялық-эпидемиологиялық талаптар" санитариялық қағидалары (Қазақстан Республикасы Әділет министрлігінде 2021 жылғы 6 тамызда № 23890 болып тіркелген).</a:t>
            </a:r>
          </a:p>
          <a:p>
            <a:pPr marL="45720" indent="0" algn="just">
              <a:buNone/>
            </a:pPr>
            <a:r>
              <a:rPr lang="kk-KZ" sz="2000" noProof="0" dirty="0">
                <a:latin typeface="Times New Roman" pitchFamily="18" charset="0"/>
                <a:cs typeface="Times New Roman" pitchFamily="18" charset="0"/>
              </a:rPr>
              <a:t>2) Қазақстан Республикасы Денсаулық сақтау министрінің 2022 жылғы 17 ақпандағы № ҚР ДСМ-16 бұйрығымен бекітілген «Қоғамдық тамақтану объектілеріне қойылатын санитариялық-эпидемиологиялық талаптар" санитариялық қағидалары (нормативтік құқықтық актілерді мемлекеттік тіркеу тізілімінде № 26866 болып тіркелген).</a:t>
            </a:r>
          </a:p>
          <a:p>
            <a:pPr marL="45720" indent="0" algn="just">
              <a:buNone/>
            </a:pPr>
            <a:r>
              <a:rPr lang="kk-KZ" sz="2000" noProof="0" dirty="0">
                <a:latin typeface="Times New Roman" pitchFamily="18" charset="0"/>
                <a:cs typeface="Times New Roman" pitchFamily="18" charset="0"/>
              </a:rPr>
              <a:t>3) Қазақстан Республикасы Денсаулық сақтау министрінің 2023 жылғы 7 сәуірдегі № 62 бұйрығымен бекітілген «Өндірістік бақылауды жүзеге асыруға қойылатын санитариялық-эпидемиологиялық талаптар" санитариялық қағидалары (Қазақстан Республикасының Әділет министрлігінде 2023 жылғы 11 сәуірде № 32276 болып тіркелген) өзін-өзі бақылауды жүргізуге қойылатын талаптарды қамтиды.</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052736"/>
            <a:ext cx="79994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Номер слайда 3"/>
          <p:cNvSpPr>
            <a:spLocks noGrp="1"/>
          </p:cNvSpPr>
          <p:nvPr>
            <p:ph type="sldNum" sz="quarter" idx="12"/>
          </p:nvPr>
        </p:nvSpPr>
        <p:spPr/>
        <p:txBody>
          <a:bodyPr/>
          <a:lstStyle/>
          <a:p>
            <a:fld id="{B19B0651-EE4F-4900-A07F-96A6BFA9D0F0}" type="slidenum">
              <a:rPr lang="ru-RU" smtClean="0"/>
              <a:t>2</a:t>
            </a:fld>
            <a:endParaRPr lang="ru-RU" dirty="0"/>
          </a:p>
        </p:txBody>
      </p:sp>
    </p:spTree>
    <p:extLst>
      <p:ext uri="{BB962C8B-B14F-4D97-AF65-F5344CB8AC3E}">
        <p14:creationId xmlns:p14="http://schemas.microsoft.com/office/powerpoint/2010/main" val="2353101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476672"/>
            <a:ext cx="8301608" cy="1080120"/>
          </a:xfrm>
        </p:spPr>
        <p:txBody>
          <a:bodyPr>
            <a:noAutofit/>
          </a:bodyPr>
          <a:lstStyle/>
          <a:p>
            <a:pPr marL="0" indent="0" algn="ctr">
              <a:buNone/>
            </a:pPr>
            <a:r>
              <a:rPr lang="kk-KZ" sz="3600" noProof="0"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Нормативтік-құқықтық актілер: (жалғасы)</a:t>
            </a:r>
            <a:endParaRPr lang="kk-KZ" sz="1600" noProof="0"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
        <p:nvSpPr>
          <p:cNvPr id="3" name="Объект 2"/>
          <p:cNvSpPr>
            <a:spLocks noGrp="1"/>
          </p:cNvSpPr>
          <p:nvPr>
            <p:ph sz="quarter" idx="13"/>
          </p:nvPr>
        </p:nvSpPr>
        <p:spPr>
          <a:xfrm>
            <a:off x="457200" y="1916832"/>
            <a:ext cx="8229600" cy="4209331"/>
          </a:xfrm>
        </p:spPr>
        <p:txBody>
          <a:bodyPr>
            <a:normAutofit/>
          </a:bodyPr>
          <a:lstStyle/>
          <a:p>
            <a:pPr marL="0" indent="0" algn="just">
              <a:buNone/>
            </a:pPr>
            <a:r>
              <a:rPr lang="kk-KZ" sz="2000" noProof="0" dirty="0">
                <a:latin typeface="Times New Roman" pitchFamily="18" charset="0"/>
                <a:cs typeface="Times New Roman" pitchFamily="18" charset="0"/>
              </a:rPr>
              <a:t>4) «Тамақ өнімдерінің қауіпсіздігі туралы" Кеден одағының № 021/2011 техникалық регламенті Кеден одағы Комиссиясының 2011 жылғы 9 желтоқсандағы № 880 шешімімен бекітілген;</a:t>
            </a:r>
          </a:p>
          <a:p>
            <a:pPr marL="0" indent="0" algn="just">
              <a:buNone/>
            </a:pPr>
            <a:r>
              <a:rPr lang="kk-KZ" sz="2000" noProof="0" dirty="0">
                <a:latin typeface="Times New Roman" pitchFamily="18" charset="0"/>
                <a:cs typeface="Times New Roman" pitchFamily="18" charset="0"/>
              </a:rPr>
              <a:t>5) Қазақстан Республикасы Денсаулық сақтау министрінің 2020 жылғы 25 желтоқсандағы № ҚР ДСМ-331/2020 бұйрығымен бекітілген «Өндіріс және тұтыну қалдықтарын жинауға, пайдалануға, қолдануға, залалсыздандыруға, тасымалдауға, сақтауға және көмуге қойылатын санитариялық-эпидемиологиялық талаптар" санитариялық қағидалары (нормативтік құқықтық актілерді мемлекеттік тіркеу тізілімінде № 21934 болып тіркелген) тамақ қалдықтарына қатысты.</a:t>
            </a:r>
            <a:endParaRPr lang="kk-KZ" sz="1800" noProof="0" dirty="0">
              <a:latin typeface="Times New Roman" pitchFamily="18" charset="0"/>
              <a:cs typeface="Times New Roman" pitchFamily="18"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700808"/>
            <a:ext cx="79994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Номер слайда 3"/>
          <p:cNvSpPr>
            <a:spLocks noGrp="1"/>
          </p:cNvSpPr>
          <p:nvPr>
            <p:ph type="sldNum" sz="quarter" idx="12"/>
          </p:nvPr>
        </p:nvSpPr>
        <p:spPr/>
        <p:txBody>
          <a:bodyPr/>
          <a:lstStyle/>
          <a:p>
            <a:fld id="{B19B0651-EE4F-4900-A07F-96A6BFA9D0F0}" type="slidenum">
              <a:rPr lang="ru-RU" smtClean="0"/>
              <a:t>3</a:t>
            </a:fld>
            <a:endParaRPr lang="ru-RU"/>
          </a:p>
        </p:txBody>
      </p:sp>
    </p:spTree>
    <p:extLst>
      <p:ext uri="{BB962C8B-B14F-4D97-AF65-F5344CB8AC3E}">
        <p14:creationId xmlns:p14="http://schemas.microsoft.com/office/powerpoint/2010/main" val="3526310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56181"/>
            <a:ext cx="9036496" cy="724547"/>
          </a:xfrm>
        </p:spPr>
        <p:txBody>
          <a:bodyPr>
            <a:noAutofit/>
          </a:bodyPr>
          <a:lstStyle/>
          <a:p>
            <a:pPr marL="0" indent="0" algn="ctr">
              <a:buNone/>
            </a:pPr>
            <a:r>
              <a:rPr lang="kk-KZ" sz="3200" noProof="0" dirty="0">
                <a:solidFill>
                  <a:schemeClr val="accent1"/>
                </a:solidFill>
                <a:latin typeface="Times New Roman" pitchFamily="18" charset="0"/>
                <a:cs typeface="Times New Roman" pitchFamily="18" charset="0"/>
              </a:rPr>
              <a:t>Ас блогы мен жабдыққа қойылатын талаптар</a:t>
            </a:r>
          </a:p>
        </p:txBody>
      </p:sp>
      <p:sp>
        <p:nvSpPr>
          <p:cNvPr id="3" name="Объект 2"/>
          <p:cNvSpPr>
            <a:spLocks noGrp="1"/>
          </p:cNvSpPr>
          <p:nvPr>
            <p:ph sz="quarter" idx="13"/>
          </p:nvPr>
        </p:nvSpPr>
        <p:spPr>
          <a:xfrm>
            <a:off x="251520" y="1196752"/>
            <a:ext cx="8640960" cy="5184577"/>
          </a:xfrm>
        </p:spPr>
        <p:txBody>
          <a:bodyPr>
            <a:normAutofit fontScale="25000" lnSpcReduction="20000"/>
          </a:bodyPr>
          <a:lstStyle/>
          <a:p>
            <a:pPr algn="just">
              <a:buFont typeface="Wingdings" pitchFamily="2" charset="2"/>
              <a:buChar char="ü"/>
            </a:pPr>
            <a:r>
              <a:rPr lang="kk-KZ" sz="6400" noProof="0" dirty="0">
                <a:latin typeface="Times New Roman" pitchFamily="18" charset="0"/>
                <a:cs typeface="Times New Roman" pitchFamily="18" charset="0"/>
              </a:rPr>
              <a:t>Тамақтану объектілерін пайдалану (қызметі) Кодекстің 19, 20, 24 және 46-баптарына, "Рұқсаттар және хабарламалар туралы"Қазақстан Республикасы Заңының 17-бабына сәйкес № 16 БК сақталған кезде жүзеге асырылады</a:t>
            </a:r>
          </a:p>
          <a:p>
            <a:pPr algn="just">
              <a:buFont typeface="Wingdings" pitchFamily="2" charset="2"/>
              <a:buChar char="ü"/>
            </a:pPr>
            <a:r>
              <a:rPr lang="kk-KZ" sz="6400" noProof="0" dirty="0">
                <a:latin typeface="Times New Roman" pitchFamily="18" charset="0"/>
                <a:cs typeface="Times New Roman" pitchFamily="18" charset="0"/>
              </a:rPr>
              <a:t>Тамақтану объектілерін салу, жобалау, жаңаларын салу, реконструкциялау, қайта жабдықтау, қайта жоспарлау және кеңейту, жөндеу, пайдалануға беру және қайта бейіндеу үшін жер учаскесін таңдау "сәулет, қала құрылысы және құрылыс туралы" Қазақстан Республикасы Заңының 20-бабының 23-16) тармақшасына сәйкес сәулет, қала құрылысы және құрылыс саласындағы мемлекеттік нормативтердің талаптарына сәйкес айқындалады. Қазақстан Республикасындағы құрылыс қызметі " (бұдан әрі - сәулет, қала құрылысы және құрылыс саласындағы мемлекеттік нормативтер).</a:t>
            </a:r>
          </a:p>
          <a:p>
            <a:pPr algn="just">
              <a:buFont typeface="Wingdings" pitchFamily="2" charset="2"/>
              <a:buChar char="ü"/>
            </a:pPr>
            <a:r>
              <a:rPr lang="kk-KZ" sz="6400" noProof="0" dirty="0">
                <a:latin typeface="Times New Roman" pitchFamily="18" charset="0"/>
                <a:cs typeface="Times New Roman" pitchFamily="18" charset="0"/>
              </a:rPr>
              <a:t>Стационарлық тамақтандыру объектілеріне арналған үй-жайлардың жиынтығы мен алаңдары №16 БК 1-қосымшасында көзделген стационарлық қоғамдық тамақтандыру объектілері үй-жайларының алаңдарына, стационарлық қоғамдық тамақтандыру объектілеріне келушілерге арналған үй-жайлардың үлес минималды алаңдарына сәйкес айқындалады</a:t>
            </a:r>
          </a:p>
          <a:p>
            <a:pPr algn="just">
              <a:buFont typeface="Wingdings" pitchFamily="2" charset="2"/>
              <a:buChar char="ü"/>
            </a:pPr>
            <a:r>
              <a:rPr lang="kk-KZ" sz="6400" noProof="0" dirty="0">
                <a:latin typeface="Times New Roman" pitchFamily="18" charset="0"/>
                <a:cs typeface="Times New Roman" pitchFamily="18" charset="0"/>
              </a:rPr>
              <a:t>Меншік нысанына, санатына, түріне, түріне, қуатына, орналасқан жеріне қарамастан тамақтану объектілері сәулет, қала құрылысы және құрылыс саласындағы мемлекеттік нормативтердің талаптарына, КО ТР 021/2011 техникалық регламентінің, "санитариялық-Санитариялық қағидалардың" талаптарына сәйкес келетін ішкі сумен жабдықтау және ішкі су бұру жүйелерінің құрылғысы бар Орталықтандырылған суық және ыстық сумен жабдықтау, су бұру жүйелерімен жабдықталады.- шаруашылық-ауыз су мақсаттары үшін су көздеріне, су жинау орындарына қойылатын эпидемиологиялық талаптар, осы Санитариялық қағидалардың 15-тармағының 113) тармақшасына сәйкес бекітілетін" шаруашылық-ауыз сумен жабдықтау және мәдени-тұрмыстық су пайдалану және су объектілерінің қауіпсіздігі орындарына " жатады.</a:t>
            </a:r>
            <a:endParaRPr lang="kk-KZ" sz="4900" noProof="0" dirty="0">
              <a:latin typeface="Times New Roman" pitchFamily="18" charset="0"/>
              <a:cs typeface="Times New Roman" pitchFamily="18" charset="0"/>
            </a:endParaRPr>
          </a:p>
          <a:p>
            <a:endParaRPr lang="kk-KZ" sz="2000" noProof="0" dirty="0">
              <a:latin typeface="Times New Roman" pitchFamily="18" charset="0"/>
              <a:cs typeface="Times New Roman" pitchFamily="18" charset="0"/>
            </a:endParaRPr>
          </a:p>
          <a:p>
            <a:endParaRPr lang="kk-KZ" sz="2000" noProof="0"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59" y="980728"/>
            <a:ext cx="79994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Номер слайда 3"/>
          <p:cNvSpPr>
            <a:spLocks noGrp="1"/>
          </p:cNvSpPr>
          <p:nvPr>
            <p:ph type="sldNum" sz="quarter" idx="12"/>
          </p:nvPr>
        </p:nvSpPr>
        <p:spPr/>
        <p:txBody>
          <a:bodyPr/>
          <a:lstStyle/>
          <a:p>
            <a:fld id="{B19B0651-EE4F-4900-A07F-96A6BFA9D0F0}" type="slidenum">
              <a:rPr lang="ru-RU" smtClean="0"/>
              <a:t>4</a:t>
            </a:fld>
            <a:endParaRPr lang="ru-RU"/>
          </a:p>
        </p:txBody>
      </p:sp>
    </p:spTree>
    <p:extLst>
      <p:ext uri="{BB962C8B-B14F-4D97-AF65-F5344CB8AC3E}">
        <p14:creationId xmlns:p14="http://schemas.microsoft.com/office/powerpoint/2010/main" val="608767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3687"/>
            <a:ext cx="8964488" cy="1196752"/>
          </a:xfrm>
        </p:spPr>
        <p:txBody>
          <a:bodyPr>
            <a:noAutofit/>
          </a:bodyPr>
          <a:lstStyle/>
          <a:p>
            <a:pPr marL="0" indent="0" algn="ctr">
              <a:buNone/>
            </a:pPr>
            <a:r>
              <a:rPr lang="kk-KZ" sz="3200" noProof="0" dirty="0">
                <a:solidFill>
                  <a:schemeClr val="accent1"/>
                </a:solidFill>
                <a:latin typeface="Times New Roman" pitchFamily="18" charset="0"/>
                <a:cs typeface="Times New Roman" pitchFamily="18" charset="0"/>
              </a:rPr>
              <a:t>Ас блогы мен жабдыққа қойылатын талаптар</a:t>
            </a:r>
            <a:br>
              <a:rPr lang="kk-KZ" sz="3200" noProof="0" dirty="0">
                <a:solidFill>
                  <a:schemeClr val="accent1"/>
                </a:solidFill>
                <a:latin typeface="Times New Roman" pitchFamily="18" charset="0"/>
                <a:cs typeface="Times New Roman" pitchFamily="18" charset="0"/>
              </a:rPr>
            </a:br>
            <a:r>
              <a:rPr lang="kk-KZ" sz="3200" noProof="0" dirty="0">
                <a:solidFill>
                  <a:schemeClr val="accent1"/>
                </a:solidFill>
                <a:latin typeface="Times New Roman" pitchFamily="18" charset="0"/>
                <a:cs typeface="Times New Roman" pitchFamily="18" charset="0"/>
              </a:rPr>
              <a:t>(жалғасы)</a:t>
            </a:r>
          </a:p>
        </p:txBody>
      </p:sp>
      <p:sp>
        <p:nvSpPr>
          <p:cNvPr id="3" name="Объект 2"/>
          <p:cNvSpPr>
            <a:spLocks noGrp="1"/>
          </p:cNvSpPr>
          <p:nvPr>
            <p:ph sz="quarter" idx="13"/>
          </p:nvPr>
        </p:nvSpPr>
        <p:spPr>
          <a:xfrm>
            <a:off x="323528" y="1052736"/>
            <a:ext cx="8640960" cy="5112568"/>
          </a:xfrm>
        </p:spPr>
        <p:txBody>
          <a:bodyPr>
            <a:normAutofit fontScale="25000" lnSpcReduction="20000"/>
          </a:bodyPr>
          <a:lstStyle/>
          <a:p>
            <a:pPr marL="0" indent="0">
              <a:buNone/>
            </a:pPr>
            <a:endParaRPr lang="kk-KZ" sz="2000" noProof="0" dirty="0">
              <a:latin typeface="Times New Roman" pitchFamily="18" charset="0"/>
              <a:cs typeface="Times New Roman" pitchFamily="18" charset="0"/>
            </a:endParaRPr>
          </a:p>
          <a:p>
            <a:pPr algn="just">
              <a:buFont typeface="Wingdings" pitchFamily="2" charset="2"/>
              <a:buChar char="ü"/>
            </a:pPr>
            <a:r>
              <a:rPr lang="kk-KZ" sz="7200" noProof="0" dirty="0">
                <a:latin typeface="Times New Roman" pitchFamily="18" charset="0"/>
                <a:cs typeface="Times New Roman" pitchFamily="18" charset="0"/>
              </a:rPr>
              <a:t>Суық және ыстық судың мөлшері қауіпсіз тамақ өнімдерін өндіруді жүзеге асыру үшін жеткілікті түрде қамтамасыз етіледі.</a:t>
            </a:r>
          </a:p>
          <a:p>
            <a:pPr algn="just">
              <a:buFont typeface="Wingdings" pitchFamily="2" charset="2"/>
              <a:buChar char="ü"/>
            </a:pPr>
            <a:r>
              <a:rPr lang="kk-KZ" sz="7200" noProof="0" dirty="0">
                <a:latin typeface="Times New Roman" pitchFamily="18" charset="0"/>
                <a:cs typeface="Times New Roman" pitchFamily="18" charset="0"/>
              </a:rPr>
              <a:t>Ыстық және суық су барлық жуу ванналары мен раковиналарға, персонал мен келушілердің қолын жууға арналған раковиналарға жуғаннан кейін қолдың қайта ластануын болдырмайтын конструкциясы бар араластырғыштар орнатыла отырып, сондай-ақ қажет болған жағдайда Технологиялық жабдыққа жеткізіледі.</a:t>
            </a:r>
          </a:p>
          <a:p>
            <a:pPr algn="just">
              <a:buFont typeface="Wingdings" pitchFamily="2" charset="2"/>
              <a:buChar char="ü"/>
            </a:pPr>
            <a:r>
              <a:rPr lang="kk-KZ" sz="7200" noProof="0" dirty="0">
                <a:latin typeface="Times New Roman" pitchFamily="18" charset="0"/>
                <a:cs typeface="Times New Roman" pitchFamily="18" charset="0"/>
              </a:rPr>
              <a:t>Орталықтандырылған ыстық сумен жабдықтау жүйесі болмаған кезде тамақтану объектілерінде су жылытқыштар көзделеді, ыстық ағынды судың болуы және пайдаланылуы қамтамасыз етіледі. Ұйымдастырылған ұжымдарға қызмет көрсететін және дайындайтын тамақтану объектілерінде жуу ванналарына ыстық су жеткізілетін резервтік автономды ыстық сумен жабдықтау құрылғылары (үздіксіз әрекет ететін су жылытқыштар) көзделеді.</a:t>
            </a:r>
          </a:p>
          <a:p>
            <a:pPr algn="just">
              <a:buFont typeface="Wingdings" pitchFamily="2" charset="2"/>
              <a:buChar char="ü"/>
            </a:pPr>
            <a:r>
              <a:rPr lang="kk-KZ" sz="7200" noProof="0" dirty="0">
                <a:latin typeface="Times New Roman" pitchFamily="18" charset="0"/>
                <a:cs typeface="Times New Roman" pitchFamily="18" charset="0"/>
              </a:rPr>
              <a:t>Тамақтану объектілерінің үй-жайларында сәулет, қала құрылысы және құрылыс саласындағы мемлекеттік нормативтердің және нормалау құжаттарының талаптарына сәйкес табиғи және механикалық желдету және (немесе) кондиционерлеу жүйелері көзделеді, олардың саны және (немесе) қуаты, конструкциясы мен орындалуы тамақ өнімдерін дайындау, сақтау және өткізу кезінде оның ластануын болдырмауды қамтамасыз етеді, сондай-ақ оларды оларды тазалау немесе ауыстыру кезінде оларға қол жеткізіңіз. Үш жылда бір рет желдету жүйелерін дезинфекциялау қамтамасыз етіледі.</a:t>
            </a:r>
          </a:p>
          <a:p>
            <a:endParaRPr lang="kk-KZ" sz="7200" noProof="0" dirty="0">
              <a:latin typeface="Times New Roman" pitchFamily="18" charset="0"/>
              <a:cs typeface="Times New Roman" pitchFamily="18" charset="0"/>
            </a:endParaRPr>
          </a:p>
          <a:p>
            <a:endParaRPr lang="kk-KZ" sz="2000" noProof="0" dirty="0">
              <a:latin typeface="Times New Roman" pitchFamily="18" charset="0"/>
              <a:cs typeface="Times New Roman" pitchFamily="18" charset="0"/>
            </a:endParaRPr>
          </a:p>
          <a:p>
            <a:endParaRPr lang="kk-KZ" sz="2000" noProof="0"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5" y="1052736"/>
            <a:ext cx="79994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Номер слайда 3"/>
          <p:cNvSpPr>
            <a:spLocks noGrp="1"/>
          </p:cNvSpPr>
          <p:nvPr>
            <p:ph type="sldNum" sz="quarter" idx="12"/>
          </p:nvPr>
        </p:nvSpPr>
        <p:spPr/>
        <p:txBody>
          <a:bodyPr/>
          <a:lstStyle/>
          <a:p>
            <a:fld id="{B19B0651-EE4F-4900-A07F-96A6BFA9D0F0}" type="slidenum">
              <a:rPr lang="ru-RU" smtClean="0"/>
              <a:t>5</a:t>
            </a:fld>
            <a:endParaRPr lang="ru-RU"/>
          </a:p>
        </p:txBody>
      </p:sp>
    </p:spTree>
    <p:extLst>
      <p:ext uri="{BB962C8B-B14F-4D97-AF65-F5344CB8AC3E}">
        <p14:creationId xmlns:p14="http://schemas.microsoft.com/office/powerpoint/2010/main" val="4252448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9897" y="153144"/>
            <a:ext cx="9073802" cy="1008112"/>
          </a:xfrm>
        </p:spPr>
        <p:txBody>
          <a:bodyPr>
            <a:noAutofit/>
          </a:bodyPr>
          <a:lstStyle/>
          <a:p>
            <a:pPr marL="0" indent="0" algn="ctr">
              <a:buNone/>
            </a:pPr>
            <a:r>
              <a:rPr lang="kk-KZ" sz="3200" noProof="0" dirty="0">
                <a:solidFill>
                  <a:schemeClr val="accent1"/>
                </a:solidFill>
                <a:latin typeface="Times New Roman" pitchFamily="18" charset="0"/>
                <a:cs typeface="Times New Roman" pitchFamily="18" charset="0"/>
              </a:rPr>
              <a:t>Ас блогы мен жабдыққа қойылатын талаптар</a:t>
            </a:r>
            <a:br>
              <a:rPr lang="kk-KZ" sz="3200" noProof="0" dirty="0">
                <a:solidFill>
                  <a:schemeClr val="accent1"/>
                </a:solidFill>
                <a:latin typeface="Times New Roman" pitchFamily="18" charset="0"/>
                <a:cs typeface="Times New Roman" pitchFamily="18" charset="0"/>
              </a:rPr>
            </a:br>
            <a:r>
              <a:rPr lang="kk-KZ" sz="3200" noProof="0" dirty="0">
                <a:solidFill>
                  <a:schemeClr val="accent1"/>
                </a:solidFill>
                <a:latin typeface="Times New Roman" pitchFamily="18" charset="0"/>
                <a:cs typeface="Times New Roman" pitchFamily="18" charset="0"/>
              </a:rPr>
              <a:t>(жалғасы)</a:t>
            </a:r>
          </a:p>
        </p:txBody>
      </p:sp>
      <p:sp>
        <p:nvSpPr>
          <p:cNvPr id="3" name="Объект 2"/>
          <p:cNvSpPr>
            <a:spLocks noGrp="1"/>
          </p:cNvSpPr>
          <p:nvPr>
            <p:ph sz="quarter" idx="13"/>
          </p:nvPr>
        </p:nvSpPr>
        <p:spPr>
          <a:xfrm>
            <a:off x="251520" y="1305273"/>
            <a:ext cx="8640960" cy="5076055"/>
          </a:xfrm>
        </p:spPr>
        <p:txBody>
          <a:bodyPr>
            <a:normAutofit/>
          </a:bodyPr>
          <a:lstStyle/>
          <a:p>
            <a:pPr marL="0" indent="0">
              <a:buNone/>
            </a:pPr>
            <a:endParaRPr lang="ru-RU" sz="2000" dirty="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782" y="1268760"/>
            <a:ext cx="79994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467544" y="1412777"/>
            <a:ext cx="8208912" cy="4770537"/>
          </a:xfrm>
          <a:prstGeom prst="rect">
            <a:avLst/>
          </a:prstGeom>
        </p:spPr>
        <p:txBody>
          <a:bodyPr wrap="square">
            <a:spAutoFit/>
          </a:bodyPr>
          <a:lstStyle/>
          <a:p>
            <a:pPr marL="285750" indent="-285750" algn="just">
              <a:buFont typeface="Wingdings" pitchFamily="2" charset="2"/>
              <a:buChar char="ü"/>
            </a:pPr>
            <a:r>
              <a:rPr lang="kk-KZ" sz="1600" noProof="0" dirty="0">
                <a:latin typeface="Times New Roman" pitchFamily="18" charset="0"/>
                <a:cs typeface="Times New Roman" pitchFamily="18" charset="0"/>
              </a:rPr>
              <a:t>Тамақтану объектілерінде жабдықтарды орналастыру және олардың жұмысы технологиялық процестердің реттілігі мен ағынын, қызмет көрсетуге, жууға, дезинфекциялауға және жөндеуге арналған жабдыққа еркін қол жеткізу мүмкіндігін сақтай отырып, шикі және пайдалануға дайын тамақ өнімдерінің жанасу мүмкіндігін қоспағанда қамтамасыз етіледі.</a:t>
            </a:r>
          </a:p>
          <a:p>
            <a:pPr marL="285750" indent="-285750" algn="just">
              <a:buFont typeface="Wingdings" pitchFamily="2" charset="2"/>
              <a:buChar char="ü"/>
            </a:pPr>
            <a:endParaRPr lang="kk-KZ" sz="1600" noProof="0" dirty="0">
              <a:latin typeface="Times New Roman" pitchFamily="18" charset="0"/>
              <a:cs typeface="Times New Roman" pitchFamily="18" charset="0"/>
            </a:endParaRPr>
          </a:p>
          <a:p>
            <a:pPr marL="285750" indent="-285750" algn="just">
              <a:buFont typeface="Wingdings" pitchFamily="2" charset="2"/>
              <a:buChar char="ü"/>
            </a:pPr>
            <a:r>
              <a:rPr lang="kk-KZ" sz="1600" noProof="0" dirty="0">
                <a:latin typeface="Times New Roman" pitchFamily="18" charset="0"/>
                <a:cs typeface="Times New Roman" pitchFamily="18" charset="0"/>
              </a:rPr>
              <a:t>Тамақ өнімдерімен жанасатын технологиялық, Тоңазытқыш, сауда жабдықтары, мүкәммал, ыдыс-аяқ, буып-түю (ыдыс), жуу ванналары, поддондар, тауар қойғыштар, стеллаждар тамақ өнімдерімен жанасуға арналған, қолдануға рұқсат етілген материалдардан пайдаланылады, олардың жұмыс беттері оларды тазалауды, жууды және дезинфекциялауды қамтамасыз етеді. Алюминий және дуралюминий ыдыстары тағамды дайындау және қысқа мерзімді сақтау үшін қолданылады.</a:t>
            </a:r>
          </a:p>
          <a:p>
            <a:pPr marL="285750" indent="-285750" algn="just">
              <a:buFont typeface="Wingdings" pitchFamily="2" charset="2"/>
              <a:buChar char="ü"/>
            </a:pPr>
            <a:endParaRPr lang="kk-KZ" sz="1600" noProof="0" dirty="0">
              <a:latin typeface="Times New Roman" pitchFamily="18" charset="0"/>
              <a:cs typeface="Times New Roman" pitchFamily="18" charset="0"/>
            </a:endParaRPr>
          </a:p>
          <a:p>
            <a:pPr marL="285750" indent="-285750" algn="just">
              <a:buFont typeface="Wingdings" pitchFamily="2" charset="2"/>
              <a:buChar char="ü"/>
            </a:pPr>
            <a:r>
              <a:rPr lang="kk-KZ" sz="1600" noProof="0" dirty="0">
                <a:latin typeface="Times New Roman" pitchFamily="18" charset="0"/>
                <a:cs typeface="Times New Roman" pitchFamily="18" charset="0"/>
              </a:rPr>
              <a:t>Азық-түлік (тамақ) шикізатын және дайын тамақ өнімдерін (ет, құс еті, балық, көкөніс, көк, ет, сүт өнімдері, нан және нан-тоқаш өнімдері, аспаздық, ұннан жасалған аспаздық, кондитерлік өнімдер) кесу үшін өңделетін тағамға сәйкес таңбаланған жеке кесу мүкәммалы (кесу тақталары, пышақтар) мақсаты бойынша пайдаланылады әріптік және (немесе) түсті таңбалауды (кодтауды) пайдалана отырып, өнімдермен жабдықталады.</a:t>
            </a:r>
          </a:p>
          <a:p>
            <a:pPr marL="285750" indent="-285750">
              <a:buFont typeface="Arial" pitchFamily="34" charset="0"/>
              <a:buChar char="•"/>
            </a:pPr>
            <a:endParaRPr lang="kk-KZ" sz="1600" noProof="0" dirty="0">
              <a:latin typeface="Times New Roman" pitchFamily="18" charset="0"/>
              <a:cs typeface="Times New Roman" pitchFamily="18" charset="0"/>
            </a:endParaRPr>
          </a:p>
        </p:txBody>
      </p:sp>
      <p:sp>
        <p:nvSpPr>
          <p:cNvPr id="5" name="Номер слайда 4"/>
          <p:cNvSpPr>
            <a:spLocks noGrp="1"/>
          </p:cNvSpPr>
          <p:nvPr>
            <p:ph type="sldNum" sz="quarter" idx="12"/>
          </p:nvPr>
        </p:nvSpPr>
        <p:spPr/>
        <p:txBody>
          <a:bodyPr/>
          <a:lstStyle/>
          <a:p>
            <a:fld id="{B19B0651-EE4F-4900-A07F-96A6BFA9D0F0}" type="slidenum">
              <a:rPr lang="ru-RU" smtClean="0"/>
              <a:t>6</a:t>
            </a:fld>
            <a:endParaRPr lang="ru-RU"/>
          </a:p>
        </p:txBody>
      </p:sp>
    </p:spTree>
    <p:extLst>
      <p:ext uri="{BB962C8B-B14F-4D97-AF65-F5344CB8AC3E}">
        <p14:creationId xmlns:p14="http://schemas.microsoft.com/office/powerpoint/2010/main" val="1945600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363" y="260647"/>
            <a:ext cx="8893274" cy="1008112"/>
          </a:xfrm>
        </p:spPr>
        <p:txBody>
          <a:bodyPr>
            <a:noAutofit/>
          </a:bodyPr>
          <a:lstStyle/>
          <a:p>
            <a:pPr marL="0" indent="0" algn="ctr">
              <a:buNone/>
            </a:pPr>
            <a:r>
              <a:rPr lang="kk-KZ" sz="3200" b="1" noProof="0" dirty="0">
                <a:solidFill>
                  <a:schemeClr val="accent1"/>
                </a:solidFill>
                <a:latin typeface="Times New Roman" pitchFamily="18" charset="0"/>
                <a:cs typeface="Times New Roman" pitchFamily="18" charset="0"/>
              </a:rPr>
              <a:t>Ас блогы мен жабдыққа қойылатын талаптар</a:t>
            </a:r>
            <a:br>
              <a:rPr lang="kk-KZ" sz="3200" b="1" noProof="0" dirty="0">
                <a:solidFill>
                  <a:schemeClr val="accent1"/>
                </a:solidFill>
                <a:latin typeface="Times New Roman" pitchFamily="18" charset="0"/>
                <a:cs typeface="Times New Roman" pitchFamily="18" charset="0"/>
              </a:rPr>
            </a:br>
            <a:r>
              <a:rPr lang="kk-KZ" sz="3200" b="1" noProof="0" dirty="0">
                <a:solidFill>
                  <a:schemeClr val="accent1"/>
                </a:solidFill>
                <a:latin typeface="Times New Roman" pitchFamily="18" charset="0"/>
                <a:cs typeface="Times New Roman" pitchFamily="18" charset="0"/>
              </a:rPr>
              <a:t>(жалғасы)</a:t>
            </a:r>
            <a:endParaRPr lang="kk-KZ" sz="2400" b="1" noProof="0" dirty="0">
              <a:solidFill>
                <a:schemeClr val="accent1"/>
              </a:solidFill>
              <a:latin typeface="Times New Roman" pitchFamily="18" charset="0"/>
              <a:cs typeface="Times New Roman" pitchFamily="18" charset="0"/>
            </a:endParaRPr>
          </a:p>
        </p:txBody>
      </p:sp>
      <p:sp>
        <p:nvSpPr>
          <p:cNvPr id="3" name="Объект 2"/>
          <p:cNvSpPr>
            <a:spLocks noGrp="1"/>
          </p:cNvSpPr>
          <p:nvPr>
            <p:ph sz="quarter" idx="13"/>
          </p:nvPr>
        </p:nvSpPr>
        <p:spPr>
          <a:xfrm>
            <a:off x="251520" y="1556791"/>
            <a:ext cx="8640960" cy="4824537"/>
          </a:xfrm>
        </p:spPr>
        <p:txBody>
          <a:bodyPr>
            <a:normAutofit/>
          </a:bodyPr>
          <a:lstStyle/>
          <a:p>
            <a:pPr marL="0" indent="0">
              <a:buNone/>
            </a:pPr>
            <a:endParaRPr lang="ru-RU" sz="2000" dirty="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782" y="1610544"/>
            <a:ext cx="79994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548782" y="2132856"/>
            <a:ext cx="8127674" cy="2800767"/>
          </a:xfrm>
          <a:prstGeom prst="rect">
            <a:avLst/>
          </a:prstGeom>
        </p:spPr>
        <p:txBody>
          <a:bodyPr wrap="square">
            <a:spAutoFit/>
          </a:bodyPr>
          <a:lstStyle/>
          <a:p>
            <a:pPr marL="285750" indent="-285750" algn="just">
              <a:buFont typeface="Wingdings" pitchFamily="2" charset="2"/>
              <a:buChar char="ü"/>
            </a:pPr>
            <a:r>
              <a:rPr lang="kk-KZ" sz="1600" noProof="0" dirty="0">
                <a:latin typeface="Times New Roman" pitchFamily="18" charset="0"/>
                <a:cs typeface="Times New Roman" pitchFamily="18" charset="0"/>
              </a:rPr>
              <a:t>Бөлшектеу мүкәммалын сақтау бөлек, тиісті өндірістік үй-жайларда (бөлімдерде, учаскелерде, аймақтарда), арнайы бөлінген орында немесе тікелей тиісті өндірістік үстелдерде қамтамасыз етіледі. Олардың жұмыс беттерінің бір-бірімен байланысы алынып тасталады.</a:t>
            </a:r>
          </a:p>
          <a:p>
            <a:pPr marL="285750" indent="-285750" algn="just">
              <a:buFont typeface="Wingdings" pitchFamily="2" charset="2"/>
              <a:buChar char="ü"/>
            </a:pPr>
            <a:endParaRPr lang="kk-KZ" sz="1600" noProof="0" dirty="0">
              <a:latin typeface="Times New Roman" pitchFamily="18" charset="0"/>
              <a:cs typeface="Times New Roman" pitchFamily="18" charset="0"/>
            </a:endParaRPr>
          </a:p>
          <a:p>
            <a:pPr marL="285750" indent="-285750" algn="just">
              <a:buFont typeface="Wingdings" pitchFamily="2" charset="2"/>
              <a:buChar char="ü"/>
            </a:pPr>
            <a:r>
              <a:rPr lang="kk-KZ" sz="1600" noProof="0" dirty="0">
                <a:latin typeface="Times New Roman" pitchFamily="18" charset="0"/>
                <a:cs typeface="Times New Roman" pitchFamily="18" charset="0"/>
              </a:rPr>
              <a:t>Жабдықты тазалау, жуу оның ластануына қарай және жұмыс аяқталғаннан кейін жүргізіледі. Өндірістік үстелдер жұмыс соңында жуу және дезинфекциялау құралдарын қолдана отырып өңделеді, ыстық сумен жуылады. Әрбір технологиялық жұмыстан кейін кесетін мүкәммал, ыдыс-аяқ, Цех ішіндегі көліктік қаптама (ыдыс) механикалық тазалаудан, ыстық сумен және жуғыш заттармен жуудан, ыстық ағынды сумен шаюдан өтеді.</a:t>
            </a:r>
          </a:p>
        </p:txBody>
      </p:sp>
      <p:sp>
        <p:nvSpPr>
          <p:cNvPr id="5" name="Номер слайда 4"/>
          <p:cNvSpPr>
            <a:spLocks noGrp="1"/>
          </p:cNvSpPr>
          <p:nvPr>
            <p:ph type="sldNum" sz="quarter" idx="12"/>
          </p:nvPr>
        </p:nvSpPr>
        <p:spPr/>
        <p:txBody>
          <a:bodyPr/>
          <a:lstStyle/>
          <a:p>
            <a:fld id="{B19B0651-EE4F-4900-A07F-96A6BFA9D0F0}" type="slidenum">
              <a:rPr lang="ru-RU" smtClean="0"/>
              <a:t>7</a:t>
            </a:fld>
            <a:endParaRPr lang="ru-RU"/>
          </a:p>
        </p:txBody>
      </p:sp>
    </p:spTree>
    <p:extLst>
      <p:ext uri="{BB962C8B-B14F-4D97-AF65-F5344CB8AC3E}">
        <p14:creationId xmlns:p14="http://schemas.microsoft.com/office/powerpoint/2010/main" val="600952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066130"/>
          </a:xfrm>
        </p:spPr>
        <p:txBody>
          <a:bodyPr>
            <a:normAutofit fontScale="90000"/>
          </a:bodyPr>
          <a:lstStyle/>
          <a:p>
            <a:pPr marL="0" indent="0" algn="ctr">
              <a:buNone/>
            </a:pPr>
            <a:r>
              <a:rPr lang="kk-KZ" sz="3200" b="1" noProof="0" dirty="0">
                <a:solidFill>
                  <a:schemeClr val="accent1"/>
                </a:solidFill>
                <a:latin typeface="Times New Roman" pitchFamily="18" charset="0"/>
                <a:cs typeface="Times New Roman" pitchFamily="18" charset="0"/>
              </a:rPr>
              <a:t>Тағамның сапасын бақылау және өндірістік бақылауды ұйымдастыру</a:t>
            </a:r>
          </a:p>
        </p:txBody>
      </p:sp>
      <p:sp>
        <p:nvSpPr>
          <p:cNvPr id="3" name="Объект 2"/>
          <p:cNvSpPr>
            <a:spLocks noGrp="1"/>
          </p:cNvSpPr>
          <p:nvPr>
            <p:ph sz="quarter" idx="13"/>
          </p:nvPr>
        </p:nvSpPr>
        <p:spPr>
          <a:xfrm>
            <a:off x="457200" y="1700808"/>
            <a:ext cx="8507288" cy="4896544"/>
          </a:xfrm>
        </p:spPr>
        <p:txBody>
          <a:bodyPr>
            <a:normAutofit lnSpcReduction="10000"/>
          </a:bodyPr>
          <a:lstStyle/>
          <a:p>
            <a:pPr algn="just">
              <a:buFont typeface="Wingdings" pitchFamily="2" charset="2"/>
              <a:buChar char="ü"/>
            </a:pPr>
            <a:r>
              <a:rPr lang="kk-KZ" sz="1600" noProof="0" dirty="0">
                <a:latin typeface="Times New Roman" pitchFamily="18" charset="0"/>
                <a:cs typeface="Times New Roman" pitchFamily="18" charset="0"/>
              </a:rPr>
              <a:t>Ұйымдастырылған ұжымдар үшін тамақтану әр түрлі, ұтымды, тағамдық құндылығы бойынша теңдестірілген. </a:t>
            </a:r>
          </a:p>
          <a:p>
            <a:pPr algn="just">
              <a:buFont typeface="Wingdings" pitchFamily="2" charset="2"/>
              <a:buChar char="ü"/>
            </a:pPr>
            <a:endParaRPr lang="kk-KZ" sz="1600" noProof="0" dirty="0">
              <a:latin typeface="Times New Roman" pitchFamily="18" charset="0"/>
              <a:cs typeface="Times New Roman" pitchFamily="18" charset="0"/>
            </a:endParaRPr>
          </a:p>
          <a:p>
            <a:pPr algn="just">
              <a:buFont typeface="Wingdings" pitchFamily="2" charset="2"/>
              <a:buChar char="ü"/>
            </a:pPr>
            <a:r>
              <a:rPr lang="kk-KZ" sz="1600" noProof="0" dirty="0">
                <a:latin typeface="Times New Roman" pitchFamily="18" charset="0"/>
                <a:cs typeface="Times New Roman" pitchFamily="18" charset="0"/>
              </a:rPr>
              <a:t>Ұйымдастырылған ұжымдар үшін қызмет көрсететін және дайындайтын қоғамдық тамақтандыру объектілерінде күн сайын тарату алдында осы Санитариялық қағидаларға 6-қосымшаның 2-кестесіне сәйкес нысан бойынша журналға жазбалар енгізе отырып, тағамдар мен аспаздық бұйымдардың сапасына органолептикалық бағалау жүргізіледі: тағамдар мен аспаздық, ұннан жасалған кондитерлік және нан - тоқаш өнімдері-сыртқы түрі, консистенциясы, түсі, иісі және дәмі; жартылай фабрикаттар - сыртқы түрі, консистенциясы, түсі мен иісі бойынша.</a:t>
            </a:r>
          </a:p>
          <a:p>
            <a:pPr algn="just">
              <a:buFont typeface="Wingdings" pitchFamily="2" charset="2"/>
              <a:buChar char="ü"/>
            </a:pPr>
            <a:endParaRPr lang="kk-KZ" sz="1600" noProof="0" dirty="0">
              <a:latin typeface="Times New Roman" pitchFamily="18" charset="0"/>
              <a:cs typeface="Times New Roman" pitchFamily="18" charset="0"/>
            </a:endParaRPr>
          </a:p>
          <a:p>
            <a:pPr algn="just">
              <a:buFont typeface="Wingdings" pitchFamily="2" charset="2"/>
              <a:buChar char="ü"/>
            </a:pPr>
            <a:r>
              <a:rPr lang="kk-KZ" sz="1600" noProof="0" dirty="0">
                <a:latin typeface="Times New Roman" pitchFamily="18" charset="0"/>
                <a:cs typeface="Times New Roman" pitchFamily="18" charset="0"/>
              </a:rPr>
              <a:t>Білім беру объектілерінің, мектепке дейінгі ұйымдардың, балалар үйлерінің ас блоктарында, балалардың сауықтыру және санаторий объектілерінде ұйымның медицина қызметкері немесе жауапты тұлға дайын тағамдардың сапасын органолептикалық бағалауды жүргізеді.</a:t>
            </a:r>
          </a:p>
          <a:p>
            <a:pPr algn="just">
              <a:buFont typeface="Wingdings" pitchFamily="2" charset="2"/>
              <a:buChar char="ü"/>
            </a:pPr>
            <a:endParaRPr lang="kk-KZ" sz="1600" noProof="0" dirty="0">
              <a:latin typeface="Times New Roman" pitchFamily="18" charset="0"/>
              <a:cs typeface="Times New Roman" pitchFamily="18" charset="0"/>
            </a:endParaRPr>
          </a:p>
          <a:p>
            <a:pPr algn="just">
              <a:buFont typeface="Wingdings" pitchFamily="2" charset="2"/>
              <a:buChar char="ü"/>
            </a:pPr>
            <a:r>
              <a:rPr lang="kk-KZ" sz="1600" noProof="0" dirty="0">
                <a:latin typeface="Times New Roman" pitchFamily="18" charset="0"/>
                <a:cs typeface="Times New Roman" pitchFamily="18" charset="0"/>
              </a:rPr>
              <a:t>Білім беру объектілерінде, мектепке дейінгі ұйымдарда, балалар үйлерінде мезгіл-мезгіл тамақтану сапасын бағалауды бракераждық комиссия жүргізеді, оның құрамы медицина қызметкерін, әкімшілікті, өндіріс меңгерушісін және ата-аналар комитетінің өкілін міндетті түрде қоса отырып, объект басшысының бұйрығымен айқындалады.</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4137" y="1412776"/>
            <a:ext cx="79994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Номер слайда 3"/>
          <p:cNvSpPr>
            <a:spLocks noGrp="1"/>
          </p:cNvSpPr>
          <p:nvPr>
            <p:ph type="sldNum" sz="quarter" idx="12"/>
          </p:nvPr>
        </p:nvSpPr>
        <p:spPr/>
        <p:txBody>
          <a:bodyPr/>
          <a:lstStyle/>
          <a:p>
            <a:fld id="{B19B0651-EE4F-4900-A07F-96A6BFA9D0F0}" type="slidenum">
              <a:rPr lang="ru-RU" smtClean="0"/>
              <a:t>8</a:t>
            </a:fld>
            <a:endParaRPr lang="ru-RU"/>
          </a:p>
        </p:txBody>
      </p:sp>
    </p:spTree>
    <p:extLst>
      <p:ext uri="{BB962C8B-B14F-4D97-AF65-F5344CB8AC3E}">
        <p14:creationId xmlns:p14="http://schemas.microsoft.com/office/powerpoint/2010/main" val="2346513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16632"/>
            <a:ext cx="8291263" cy="936104"/>
          </a:xfrm>
        </p:spPr>
        <p:txBody>
          <a:bodyPr>
            <a:normAutofit fontScale="90000"/>
          </a:bodyPr>
          <a:lstStyle/>
          <a:p>
            <a:pPr marL="0" indent="0" algn="ctr">
              <a:buNone/>
            </a:pPr>
            <a:r>
              <a:rPr lang="kk-KZ" sz="3200" b="1" noProof="0" dirty="0">
                <a:solidFill>
                  <a:schemeClr val="accent1"/>
                </a:solidFill>
                <a:latin typeface="Times New Roman" pitchFamily="18" charset="0"/>
                <a:cs typeface="Times New Roman" pitchFamily="18" charset="0"/>
              </a:rPr>
              <a:t>Тағамның сапасын бақылау және өндірістік бақылауды ұйымдастыру </a:t>
            </a:r>
            <a:br>
              <a:rPr lang="kk-KZ" sz="3200" b="1" noProof="0" dirty="0">
                <a:solidFill>
                  <a:schemeClr val="accent1"/>
                </a:solidFill>
                <a:latin typeface="Times New Roman" pitchFamily="18" charset="0"/>
                <a:cs typeface="Times New Roman" pitchFamily="18" charset="0"/>
              </a:rPr>
            </a:br>
            <a:r>
              <a:rPr lang="kk-KZ" sz="3200" b="1" noProof="0" dirty="0">
                <a:solidFill>
                  <a:schemeClr val="accent1"/>
                </a:solidFill>
                <a:latin typeface="Times New Roman" pitchFamily="18" charset="0"/>
                <a:cs typeface="Times New Roman" pitchFamily="18" charset="0"/>
              </a:rPr>
              <a:t>(жалғасы)</a:t>
            </a:r>
            <a:endParaRPr lang="kk-KZ" sz="2000" b="1" noProof="0" dirty="0">
              <a:solidFill>
                <a:schemeClr val="accent1"/>
              </a:solidFill>
              <a:latin typeface="Times New Roman" pitchFamily="18" charset="0"/>
              <a:cs typeface="Times New Roman" pitchFamily="18" charset="0"/>
            </a:endParaRPr>
          </a:p>
        </p:txBody>
      </p:sp>
      <p:sp>
        <p:nvSpPr>
          <p:cNvPr id="3" name="Объект 2"/>
          <p:cNvSpPr>
            <a:spLocks noGrp="1"/>
          </p:cNvSpPr>
          <p:nvPr>
            <p:ph sz="quarter" idx="13"/>
          </p:nvPr>
        </p:nvSpPr>
        <p:spPr>
          <a:xfrm>
            <a:off x="107504" y="1556792"/>
            <a:ext cx="8718139" cy="4929266"/>
          </a:xfrm>
        </p:spPr>
        <p:txBody>
          <a:bodyPr>
            <a:noAutofit/>
          </a:bodyPr>
          <a:lstStyle/>
          <a:p>
            <a:pPr algn="just">
              <a:buFont typeface="Wingdings" pitchFamily="2" charset="2"/>
              <a:buChar char="ü"/>
            </a:pPr>
            <a:r>
              <a:rPr lang="kk-KZ" sz="1600" noProof="0">
                <a:latin typeface="Times New Roman" pitchFamily="18" charset="0"/>
                <a:cs typeface="Times New Roman" pitchFamily="18" charset="0"/>
              </a:rPr>
              <a:t>Тағамдардың және аспаздық бұйымдардың сапасына органолептикалық бағалау жүргізе отырып, олардың сапасын бақылау рәсімдерін тамақ объектісін өндірістік Бақылау бағдарламасында дайындаушы бекітеді.</a:t>
            </a:r>
          </a:p>
          <a:p>
            <a:pPr algn="just">
              <a:buFont typeface="Wingdings" pitchFamily="2" charset="2"/>
              <a:buChar char="ü"/>
            </a:pPr>
            <a:r>
              <a:rPr lang="kk-KZ" sz="1600" noProof="0" dirty="0">
                <a:latin typeface="Times New Roman" pitchFamily="18" charset="0"/>
                <a:cs typeface="Times New Roman" pitchFamily="18" charset="0"/>
              </a:rPr>
              <a:t>Тамақ өнімдерін дайындау технологиясы бұзылған кезде, сондай-ақ дайын болмаған кезде, тағам, аспаздық бұйым анықталған кемшіліктер жойылғанға дейін беруге жол берілмейді.</a:t>
            </a:r>
          </a:p>
          <a:p>
            <a:pPr algn="just">
              <a:buFont typeface="Wingdings" pitchFamily="2" charset="2"/>
              <a:buChar char="ü"/>
            </a:pPr>
            <a:r>
              <a:rPr lang="kk-KZ" sz="1600" noProof="0" dirty="0">
                <a:latin typeface="Times New Roman" pitchFamily="18" charset="0"/>
                <a:cs typeface="Times New Roman" pitchFamily="18" charset="0"/>
              </a:rPr>
              <a:t>Ұйымдастырылған ұжымдарға қызмет көрсететін және дайындайтын, тамақтандыруды ұйымдастыруға қатысатын тамақтандыру объектілерінде бұқаралық қоғамдық іс-шараларды өткізу кезеңінде дайындалған тамақ өнімдерінің сапасы мен қауіпсіздігін бақылау қамтамасыз етіледі, дайындалған тамақ өнімдерінің әрбір партиясынан тәуліктік сынама алынады.</a:t>
            </a:r>
          </a:p>
          <a:p>
            <a:pPr algn="just">
              <a:buFont typeface="Wingdings" pitchFamily="2" charset="2"/>
              <a:buChar char="ü"/>
            </a:pPr>
            <a:r>
              <a:rPr lang="kk-KZ" sz="1600" noProof="0" dirty="0">
                <a:latin typeface="Times New Roman" pitchFamily="18" charset="0"/>
                <a:cs typeface="Times New Roman" pitchFamily="18" charset="0"/>
              </a:rPr>
              <a:t>Тәуліктік сынаманы алуды тамақ өнімдерімен жанасуға арналған арнайы бөлінген зарарсыздандырылған және таңбаланған сыйымдылықтарға (тығыз жабылатын) зарарсыздандырылған мүкәммалды пайдалана отырып, тамақ объектісінің ас блогының тағайындалған жауапты тұлғасы (персоналы) (ұйымдасқан ұжым объектісінің жауапты тұлғасы) жүзеге асырады: әрбір тағам және (немесе) аспаздық (гастрономиялық) бұйым. Бөлшектелген тағамдар, аспаздық және гастрономиялық өнімдер бір-бірден, тұтас (бір порция көлемінде) қалдырылады. Суық тағамдар, бірінші және үшінші тағамдар (сусындар), гарнирлер кем дегенде 200 г мөлшерінде таңдалады.</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412776"/>
            <a:ext cx="79994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Номер слайда 3"/>
          <p:cNvSpPr>
            <a:spLocks noGrp="1"/>
          </p:cNvSpPr>
          <p:nvPr>
            <p:ph type="sldNum" sz="quarter" idx="12"/>
          </p:nvPr>
        </p:nvSpPr>
        <p:spPr/>
        <p:txBody>
          <a:bodyPr/>
          <a:lstStyle/>
          <a:p>
            <a:fld id="{B19B0651-EE4F-4900-A07F-96A6BFA9D0F0}" type="slidenum">
              <a:rPr lang="ru-RU" smtClean="0"/>
              <a:t>9</a:t>
            </a:fld>
            <a:endParaRPr lang="ru-RU"/>
          </a:p>
        </p:txBody>
      </p:sp>
    </p:spTree>
    <p:extLst>
      <p:ext uri="{BB962C8B-B14F-4D97-AF65-F5344CB8AC3E}">
        <p14:creationId xmlns:p14="http://schemas.microsoft.com/office/powerpoint/2010/main" val="4003065966"/>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196</TotalTime>
  <Words>2477</Words>
  <Application>Microsoft Office PowerPoint</Application>
  <PresentationFormat>Экран (4:3)</PresentationFormat>
  <Paragraphs>118</Paragraphs>
  <Slides>18</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18</vt:i4>
      </vt:variant>
    </vt:vector>
  </HeadingPairs>
  <TitlesOfParts>
    <vt:vector size="25" baseType="lpstr">
      <vt:lpstr>Arial</vt:lpstr>
      <vt:lpstr>Calibri</vt:lpstr>
      <vt:lpstr>Georgia</vt:lpstr>
      <vt:lpstr>Times New Roman</vt:lpstr>
      <vt:lpstr>Trebuchet MS</vt:lpstr>
      <vt:lpstr>Wingdings</vt:lpstr>
      <vt:lpstr>Воздушный поток</vt:lpstr>
      <vt:lpstr>Тамақтануды ұйымдастыруға қойылатын санитарлық-эпидемиологиялық талаптар</vt:lpstr>
      <vt:lpstr>Нормативтік-құқықтық актілер:</vt:lpstr>
      <vt:lpstr>Нормативтік-құқықтық актілер: (жалғасы)</vt:lpstr>
      <vt:lpstr>Ас блогы мен жабдыққа қойылатын талаптар</vt:lpstr>
      <vt:lpstr>Ас блогы мен жабдыққа қойылатын талаптар (жалғасы)</vt:lpstr>
      <vt:lpstr>Ас блогы мен жабдыққа қойылатын талаптар (жалғасы)</vt:lpstr>
      <vt:lpstr>Ас блогы мен жабдыққа қойылатын талаптар (жалғасы)</vt:lpstr>
      <vt:lpstr>Тағамның сапасын бақылау және өндірістік бақылауды ұйымдастыру</vt:lpstr>
      <vt:lpstr>Тағамның сапасын бақылау және өндірістік бақылауды ұйымдастыру  (жалғасы)</vt:lpstr>
      <vt:lpstr>Тағамның сапасын бақылау және өндірістік бақылауды ұйымдастыру  (жалғасы)</vt:lpstr>
      <vt:lpstr>Тамақ өнімдерін сақтау және тасымалдау тәртібі</vt:lpstr>
      <vt:lpstr>Тамақ өнімдерін сақтау және тасымалдау тәртібі  (жалғасы)</vt:lpstr>
      <vt:lpstr>Тамақ өнімдерін сақтау және тасымалдау тәртібі  (жалғасы)</vt:lpstr>
      <vt:lpstr>Дайын өнімдегі қант пен тұзды анықтау</vt:lpstr>
      <vt:lpstr>Қант пен редукциялық заттарды анықтау және сынама алу әдістері</vt:lpstr>
      <vt:lpstr>Ас тұзын анықтау және сынама алу әдістері</vt:lpstr>
      <vt:lpstr>Қорытынды</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Санитарно-эпидемиологические требования к организации питания</dc:title>
  <dc:creator>User</dc:creator>
  <cp:lastModifiedBy>D_sangig4</cp:lastModifiedBy>
  <cp:revision>37</cp:revision>
  <dcterms:created xsi:type="dcterms:W3CDTF">2025-04-21T19:44:06Z</dcterms:created>
  <dcterms:modified xsi:type="dcterms:W3CDTF">2025-05-03T05:31:51Z</dcterms:modified>
</cp:coreProperties>
</file>